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0693400" cy="7562850"/>
  <p:notesSz cx="106934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8095"/>
  </p:normalViewPr>
  <p:slideViewPr>
    <p:cSldViewPr>
      <p:cViewPr varScale="1">
        <p:scale>
          <a:sx n="85" d="100"/>
          <a:sy n="85" d="100"/>
        </p:scale>
        <p:origin x="123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7800" y="876299"/>
            <a:ext cx="10325100" cy="5803900"/>
          </a:xfrm>
          <a:custGeom>
            <a:avLst/>
            <a:gdLst/>
            <a:ahLst/>
            <a:cxnLst/>
            <a:rect l="l" t="t" r="r" b="b"/>
            <a:pathLst>
              <a:path w="10325100" h="5803900">
                <a:moveTo>
                  <a:pt x="10325100" y="0"/>
                </a:moveTo>
                <a:lnTo>
                  <a:pt x="0" y="0"/>
                </a:lnTo>
                <a:lnTo>
                  <a:pt x="0" y="5803899"/>
                </a:lnTo>
                <a:lnTo>
                  <a:pt x="10325100" y="5803899"/>
                </a:lnTo>
                <a:lnTo>
                  <a:pt x="10325100" y="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16823" y="999470"/>
            <a:ext cx="4258310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7800" y="876299"/>
            <a:ext cx="10325100" cy="5803900"/>
          </a:xfrm>
          <a:custGeom>
            <a:avLst/>
            <a:gdLst/>
            <a:ahLst/>
            <a:cxnLst/>
            <a:rect l="l" t="t" r="r" b="b"/>
            <a:pathLst>
              <a:path w="10325100" h="5803900">
                <a:moveTo>
                  <a:pt x="10325100" y="0"/>
                </a:moveTo>
                <a:lnTo>
                  <a:pt x="0" y="0"/>
                </a:lnTo>
                <a:lnTo>
                  <a:pt x="0" y="5803899"/>
                </a:lnTo>
                <a:lnTo>
                  <a:pt x="10325100" y="5803899"/>
                </a:lnTo>
                <a:lnTo>
                  <a:pt x="10325100" y="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20030" y="6187848"/>
            <a:ext cx="458470" cy="156210"/>
          </a:xfrm>
          <a:custGeom>
            <a:avLst/>
            <a:gdLst/>
            <a:ahLst/>
            <a:cxnLst/>
            <a:rect l="l" t="t" r="r" b="b"/>
            <a:pathLst>
              <a:path w="458470" h="156210">
                <a:moveTo>
                  <a:pt x="353354" y="123587"/>
                </a:moveTo>
                <a:lnTo>
                  <a:pt x="349862" y="123587"/>
                </a:lnTo>
                <a:lnTo>
                  <a:pt x="348603" y="125330"/>
                </a:lnTo>
                <a:lnTo>
                  <a:pt x="348603" y="138807"/>
                </a:lnTo>
                <a:lnTo>
                  <a:pt x="348940" y="140354"/>
                </a:lnTo>
                <a:lnTo>
                  <a:pt x="386576" y="155425"/>
                </a:lnTo>
                <a:lnTo>
                  <a:pt x="399526" y="156153"/>
                </a:lnTo>
                <a:lnTo>
                  <a:pt x="408059" y="156153"/>
                </a:lnTo>
                <a:lnTo>
                  <a:pt x="446711" y="139580"/>
                </a:lnTo>
                <a:lnTo>
                  <a:pt x="451206" y="133764"/>
                </a:lnTo>
                <a:lnTo>
                  <a:pt x="391182" y="133764"/>
                </a:lnTo>
                <a:lnTo>
                  <a:pt x="384585" y="133085"/>
                </a:lnTo>
                <a:lnTo>
                  <a:pt x="371394" y="130375"/>
                </a:lnTo>
                <a:lnTo>
                  <a:pt x="365285" y="128434"/>
                </a:lnTo>
                <a:lnTo>
                  <a:pt x="357913" y="125139"/>
                </a:lnTo>
                <a:lnTo>
                  <a:pt x="356505" y="124559"/>
                </a:lnTo>
                <a:lnTo>
                  <a:pt x="354371" y="123781"/>
                </a:lnTo>
                <a:lnTo>
                  <a:pt x="353354" y="123587"/>
                </a:lnTo>
                <a:close/>
              </a:path>
              <a:path w="458470" h="156210">
                <a:moveTo>
                  <a:pt x="408738" y="0"/>
                </a:moveTo>
                <a:lnTo>
                  <a:pt x="397678" y="0"/>
                </a:lnTo>
                <a:lnTo>
                  <a:pt x="390695" y="974"/>
                </a:lnTo>
                <a:lnTo>
                  <a:pt x="351849" y="30488"/>
                </a:lnTo>
                <a:lnTo>
                  <a:pt x="350348" y="36639"/>
                </a:lnTo>
                <a:lnTo>
                  <a:pt x="350348" y="43618"/>
                </a:lnTo>
                <a:lnTo>
                  <a:pt x="369444" y="77497"/>
                </a:lnTo>
                <a:lnTo>
                  <a:pt x="409420" y="92180"/>
                </a:lnTo>
                <a:lnTo>
                  <a:pt x="417565" y="94896"/>
                </a:lnTo>
                <a:lnTo>
                  <a:pt x="423141" y="97805"/>
                </a:lnTo>
                <a:lnTo>
                  <a:pt x="429157" y="104006"/>
                </a:lnTo>
                <a:lnTo>
                  <a:pt x="430660" y="107882"/>
                </a:lnTo>
                <a:lnTo>
                  <a:pt x="430660" y="119323"/>
                </a:lnTo>
                <a:lnTo>
                  <a:pt x="427796" y="124559"/>
                </a:lnTo>
                <a:lnTo>
                  <a:pt x="416354" y="131923"/>
                </a:lnTo>
                <a:lnTo>
                  <a:pt x="408255" y="133764"/>
                </a:lnTo>
                <a:lnTo>
                  <a:pt x="451206" y="133764"/>
                </a:lnTo>
                <a:lnTo>
                  <a:pt x="456558" y="123248"/>
                </a:lnTo>
                <a:lnTo>
                  <a:pt x="458012" y="116802"/>
                </a:lnTo>
                <a:lnTo>
                  <a:pt x="458012" y="100904"/>
                </a:lnTo>
                <a:lnTo>
                  <a:pt x="424549" y="70370"/>
                </a:lnTo>
                <a:lnTo>
                  <a:pt x="392055" y="59903"/>
                </a:lnTo>
                <a:lnTo>
                  <a:pt x="385945" y="56849"/>
                </a:lnTo>
                <a:lnTo>
                  <a:pt x="379349" y="50453"/>
                </a:lnTo>
                <a:lnTo>
                  <a:pt x="377701" y="46526"/>
                </a:lnTo>
                <a:lnTo>
                  <a:pt x="377701" y="35091"/>
                </a:lnTo>
                <a:lnTo>
                  <a:pt x="380321" y="30147"/>
                </a:lnTo>
                <a:lnTo>
                  <a:pt x="390717" y="23991"/>
                </a:lnTo>
                <a:lnTo>
                  <a:pt x="390573" y="23991"/>
                </a:lnTo>
                <a:lnTo>
                  <a:pt x="398166" y="22391"/>
                </a:lnTo>
                <a:lnTo>
                  <a:pt x="449867" y="22391"/>
                </a:lnTo>
                <a:lnTo>
                  <a:pt x="449828" y="15267"/>
                </a:lnTo>
                <a:lnTo>
                  <a:pt x="412474" y="246"/>
                </a:lnTo>
                <a:lnTo>
                  <a:pt x="408738" y="0"/>
                </a:lnTo>
                <a:close/>
              </a:path>
              <a:path w="458470" h="156210">
                <a:moveTo>
                  <a:pt x="449867" y="22391"/>
                </a:moveTo>
                <a:lnTo>
                  <a:pt x="407673" y="22391"/>
                </a:lnTo>
                <a:lnTo>
                  <a:pt x="416328" y="22791"/>
                </a:lnTo>
                <a:lnTo>
                  <a:pt x="424548" y="23991"/>
                </a:lnTo>
                <a:lnTo>
                  <a:pt x="432333" y="25990"/>
                </a:lnTo>
                <a:lnTo>
                  <a:pt x="439682" y="28788"/>
                </a:lnTo>
                <a:lnTo>
                  <a:pt x="442592" y="30147"/>
                </a:lnTo>
                <a:lnTo>
                  <a:pt x="444724" y="30824"/>
                </a:lnTo>
                <a:lnTo>
                  <a:pt x="448602" y="30824"/>
                </a:lnTo>
                <a:lnTo>
                  <a:pt x="449867" y="29079"/>
                </a:lnTo>
                <a:lnTo>
                  <a:pt x="449867" y="22391"/>
                </a:lnTo>
                <a:close/>
              </a:path>
              <a:path w="458470" h="156210">
                <a:moveTo>
                  <a:pt x="159070" y="4362"/>
                </a:moveTo>
                <a:lnTo>
                  <a:pt x="136954" y="4362"/>
                </a:lnTo>
                <a:lnTo>
                  <a:pt x="135601" y="5721"/>
                </a:lnTo>
                <a:lnTo>
                  <a:pt x="135706" y="10083"/>
                </a:lnTo>
                <a:lnTo>
                  <a:pt x="136081" y="11827"/>
                </a:lnTo>
                <a:lnTo>
                  <a:pt x="137055" y="15121"/>
                </a:lnTo>
                <a:lnTo>
                  <a:pt x="175959" y="143359"/>
                </a:lnTo>
                <a:lnTo>
                  <a:pt x="176930" y="146657"/>
                </a:lnTo>
                <a:lnTo>
                  <a:pt x="177016" y="146948"/>
                </a:lnTo>
                <a:lnTo>
                  <a:pt x="178179" y="149130"/>
                </a:lnTo>
                <a:lnTo>
                  <a:pt x="180893" y="151260"/>
                </a:lnTo>
                <a:lnTo>
                  <a:pt x="183029" y="151791"/>
                </a:lnTo>
                <a:lnTo>
                  <a:pt x="203301" y="151791"/>
                </a:lnTo>
                <a:lnTo>
                  <a:pt x="205347" y="151260"/>
                </a:lnTo>
                <a:lnTo>
                  <a:pt x="205476" y="151260"/>
                </a:lnTo>
                <a:lnTo>
                  <a:pt x="208246" y="148884"/>
                </a:lnTo>
                <a:lnTo>
                  <a:pt x="209316" y="146657"/>
                </a:lnTo>
                <a:lnTo>
                  <a:pt x="215112" y="122422"/>
                </a:lnTo>
                <a:lnTo>
                  <a:pt x="193798" y="122422"/>
                </a:lnTo>
                <a:lnTo>
                  <a:pt x="165861" y="12504"/>
                </a:lnTo>
                <a:lnTo>
                  <a:pt x="165002" y="9596"/>
                </a:lnTo>
                <a:lnTo>
                  <a:pt x="164889" y="9211"/>
                </a:lnTo>
                <a:lnTo>
                  <a:pt x="163775" y="7029"/>
                </a:lnTo>
                <a:lnTo>
                  <a:pt x="161253" y="4898"/>
                </a:lnTo>
                <a:lnTo>
                  <a:pt x="159070" y="4362"/>
                </a:lnTo>
                <a:close/>
              </a:path>
              <a:path w="458470" h="156210">
                <a:moveTo>
                  <a:pt x="258472" y="36348"/>
                </a:moveTo>
                <a:lnTo>
                  <a:pt x="235699" y="36348"/>
                </a:lnTo>
                <a:lnTo>
                  <a:pt x="261597" y="143359"/>
                </a:lnTo>
                <a:lnTo>
                  <a:pt x="262370" y="146657"/>
                </a:lnTo>
                <a:lnTo>
                  <a:pt x="263439" y="148884"/>
                </a:lnTo>
                <a:lnTo>
                  <a:pt x="266211" y="151260"/>
                </a:lnTo>
                <a:lnTo>
                  <a:pt x="266340" y="151260"/>
                </a:lnTo>
                <a:lnTo>
                  <a:pt x="268386" y="151791"/>
                </a:lnTo>
                <a:lnTo>
                  <a:pt x="288660" y="151791"/>
                </a:lnTo>
                <a:lnTo>
                  <a:pt x="290791" y="151260"/>
                </a:lnTo>
                <a:lnTo>
                  <a:pt x="293507" y="149130"/>
                </a:lnTo>
                <a:lnTo>
                  <a:pt x="294669" y="146948"/>
                </a:lnTo>
                <a:lnTo>
                  <a:pt x="295644" y="143649"/>
                </a:lnTo>
                <a:lnTo>
                  <a:pt x="301822" y="123876"/>
                </a:lnTo>
                <a:lnTo>
                  <a:pt x="279055" y="123876"/>
                </a:lnTo>
                <a:lnTo>
                  <a:pt x="258472" y="36348"/>
                </a:lnTo>
                <a:close/>
              </a:path>
              <a:path w="458470" h="156210">
                <a:moveTo>
                  <a:pt x="335894" y="4362"/>
                </a:moveTo>
                <a:lnTo>
                  <a:pt x="314652" y="4362"/>
                </a:lnTo>
                <a:lnTo>
                  <a:pt x="312469" y="4898"/>
                </a:lnTo>
                <a:lnTo>
                  <a:pt x="309947" y="7029"/>
                </a:lnTo>
                <a:lnTo>
                  <a:pt x="308833" y="9211"/>
                </a:lnTo>
                <a:lnTo>
                  <a:pt x="307865" y="12504"/>
                </a:lnTo>
                <a:lnTo>
                  <a:pt x="279055" y="123876"/>
                </a:lnTo>
                <a:lnTo>
                  <a:pt x="301822" y="123876"/>
                </a:lnTo>
                <a:lnTo>
                  <a:pt x="335798" y="15121"/>
                </a:lnTo>
                <a:lnTo>
                  <a:pt x="336382" y="13376"/>
                </a:lnTo>
                <a:lnTo>
                  <a:pt x="336768" y="12023"/>
                </a:lnTo>
                <a:lnTo>
                  <a:pt x="337155" y="10083"/>
                </a:lnTo>
                <a:lnTo>
                  <a:pt x="337253" y="5721"/>
                </a:lnTo>
                <a:lnTo>
                  <a:pt x="335894" y="4362"/>
                </a:lnTo>
                <a:close/>
              </a:path>
              <a:path w="458470" h="156210">
                <a:moveTo>
                  <a:pt x="246075" y="4362"/>
                </a:moveTo>
                <a:lnTo>
                  <a:pt x="226484" y="4362"/>
                </a:lnTo>
                <a:lnTo>
                  <a:pt x="224250" y="4898"/>
                </a:lnTo>
                <a:lnTo>
                  <a:pt x="221537" y="7029"/>
                </a:lnTo>
                <a:lnTo>
                  <a:pt x="220468" y="9211"/>
                </a:lnTo>
                <a:lnTo>
                  <a:pt x="193798" y="122422"/>
                </a:lnTo>
                <a:lnTo>
                  <a:pt x="215112" y="122422"/>
                </a:lnTo>
                <a:lnTo>
                  <a:pt x="235699" y="36348"/>
                </a:lnTo>
                <a:lnTo>
                  <a:pt x="258472" y="36348"/>
                </a:lnTo>
                <a:lnTo>
                  <a:pt x="252296" y="10083"/>
                </a:lnTo>
                <a:lnTo>
                  <a:pt x="252181" y="9596"/>
                </a:lnTo>
                <a:lnTo>
                  <a:pt x="252091" y="9211"/>
                </a:lnTo>
                <a:lnTo>
                  <a:pt x="251021" y="7029"/>
                </a:lnTo>
                <a:lnTo>
                  <a:pt x="248307" y="4898"/>
                </a:lnTo>
                <a:lnTo>
                  <a:pt x="246075" y="4362"/>
                </a:lnTo>
                <a:close/>
              </a:path>
              <a:path w="458470" h="156210">
                <a:moveTo>
                  <a:pt x="61494" y="64555"/>
                </a:moveTo>
                <a:lnTo>
                  <a:pt x="55871" y="64555"/>
                </a:lnTo>
                <a:lnTo>
                  <a:pt x="43720" y="65364"/>
                </a:lnTo>
                <a:lnTo>
                  <a:pt x="8511" y="84484"/>
                </a:lnTo>
                <a:lnTo>
                  <a:pt x="0" y="111663"/>
                </a:lnTo>
                <a:lnTo>
                  <a:pt x="637" y="119614"/>
                </a:lnTo>
                <a:lnTo>
                  <a:pt x="763" y="121187"/>
                </a:lnTo>
                <a:lnTo>
                  <a:pt x="26625" y="152593"/>
                </a:lnTo>
                <a:lnTo>
                  <a:pt x="45394" y="155573"/>
                </a:lnTo>
                <a:lnTo>
                  <a:pt x="59470" y="154138"/>
                </a:lnTo>
                <a:lnTo>
                  <a:pt x="72309" y="149830"/>
                </a:lnTo>
                <a:lnTo>
                  <a:pt x="83912" y="142651"/>
                </a:lnTo>
                <a:lnTo>
                  <a:pt x="93078" y="133764"/>
                </a:lnTo>
                <a:lnTo>
                  <a:pt x="44811" y="133764"/>
                </a:lnTo>
                <a:lnTo>
                  <a:pt x="38991" y="131777"/>
                </a:lnTo>
                <a:lnTo>
                  <a:pt x="30845" y="123831"/>
                </a:lnTo>
                <a:lnTo>
                  <a:pt x="28807" y="117965"/>
                </a:lnTo>
                <a:lnTo>
                  <a:pt x="28807" y="101875"/>
                </a:lnTo>
                <a:lnTo>
                  <a:pt x="61690" y="84330"/>
                </a:lnTo>
                <a:lnTo>
                  <a:pt x="119887" y="84330"/>
                </a:lnTo>
                <a:lnTo>
                  <a:pt x="119887" y="69499"/>
                </a:lnTo>
                <a:lnTo>
                  <a:pt x="92534" y="69499"/>
                </a:lnTo>
                <a:lnTo>
                  <a:pt x="85937" y="67950"/>
                </a:lnTo>
                <a:lnTo>
                  <a:pt x="79585" y="66737"/>
                </a:lnTo>
                <a:lnTo>
                  <a:pt x="67364" y="64992"/>
                </a:lnTo>
                <a:lnTo>
                  <a:pt x="61494" y="64555"/>
                </a:lnTo>
                <a:close/>
              </a:path>
              <a:path w="458470" h="156210">
                <a:moveTo>
                  <a:pt x="125732" y="132599"/>
                </a:moveTo>
                <a:lnTo>
                  <a:pt x="94279" y="132599"/>
                </a:lnTo>
                <a:lnTo>
                  <a:pt x="96025" y="136285"/>
                </a:lnTo>
                <a:lnTo>
                  <a:pt x="108539" y="152373"/>
                </a:lnTo>
                <a:lnTo>
                  <a:pt x="111640" y="152373"/>
                </a:lnTo>
                <a:lnTo>
                  <a:pt x="128327" y="140742"/>
                </a:lnTo>
                <a:lnTo>
                  <a:pt x="128327" y="137834"/>
                </a:lnTo>
                <a:lnTo>
                  <a:pt x="127935" y="136576"/>
                </a:lnTo>
                <a:lnTo>
                  <a:pt x="127162" y="135218"/>
                </a:lnTo>
                <a:lnTo>
                  <a:pt x="125810" y="132744"/>
                </a:lnTo>
                <a:lnTo>
                  <a:pt x="125732" y="132599"/>
                </a:lnTo>
                <a:close/>
              </a:path>
              <a:path w="458470" h="156210">
                <a:moveTo>
                  <a:pt x="119887" y="84330"/>
                </a:moveTo>
                <a:lnTo>
                  <a:pt x="66732" y="84330"/>
                </a:lnTo>
                <a:lnTo>
                  <a:pt x="73102" y="84748"/>
                </a:lnTo>
                <a:lnTo>
                  <a:pt x="72529" y="84748"/>
                </a:lnTo>
                <a:lnTo>
                  <a:pt x="82590" y="86028"/>
                </a:lnTo>
                <a:lnTo>
                  <a:pt x="87683" y="86946"/>
                </a:lnTo>
                <a:lnTo>
                  <a:pt x="92534" y="88108"/>
                </a:lnTo>
                <a:lnTo>
                  <a:pt x="92438" y="101568"/>
                </a:lnTo>
                <a:lnTo>
                  <a:pt x="63531" y="132744"/>
                </a:lnTo>
                <a:lnTo>
                  <a:pt x="57807" y="133764"/>
                </a:lnTo>
                <a:lnTo>
                  <a:pt x="93078" y="133764"/>
                </a:lnTo>
                <a:lnTo>
                  <a:pt x="94279" y="132599"/>
                </a:lnTo>
                <a:lnTo>
                  <a:pt x="125732" y="132599"/>
                </a:lnTo>
                <a:lnTo>
                  <a:pt x="124833" y="130954"/>
                </a:lnTo>
                <a:lnTo>
                  <a:pt x="123037" y="126980"/>
                </a:lnTo>
                <a:lnTo>
                  <a:pt x="120515" y="119614"/>
                </a:lnTo>
                <a:lnTo>
                  <a:pt x="119887" y="114670"/>
                </a:lnTo>
                <a:lnTo>
                  <a:pt x="119887" y="84330"/>
                </a:lnTo>
                <a:close/>
              </a:path>
              <a:path w="458470" h="156210">
                <a:moveTo>
                  <a:pt x="112954" y="22973"/>
                </a:moveTo>
                <a:lnTo>
                  <a:pt x="57617" y="22973"/>
                </a:lnTo>
                <a:lnTo>
                  <a:pt x="66510" y="23455"/>
                </a:lnTo>
                <a:lnTo>
                  <a:pt x="73984" y="24900"/>
                </a:lnTo>
                <a:lnTo>
                  <a:pt x="92534" y="57285"/>
                </a:lnTo>
                <a:lnTo>
                  <a:pt x="92534" y="69499"/>
                </a:lnTo>
                <a:lnTo>
                  <a:pt x="119887" y="69499"/>
                </a:lnTo>
                <a:lnTo>
                  <a:pt x="119887" y="54377"/>
                </a:lnTo>
                <a:lnTo>
                  <a:pt x="119023" y="41575"/>
                </a:lnTo>
                <a:lnTo>
                  <a:pt x="116507" y="30824"/>
                </a:lnTo>
                <a:lnTo>
                  <a:pt x="116430" y="30498"/>
                </a:lnTo>
                <a:lnTo>
                  <a:pt x="112954" y="22973"/>
                </a:lnTo>
                <a:close/>
              </a:path>
              <a:path w="458470" h="156210">
                <a:moveTo>
                  <a:pt x="62561" y="0"/>
                </a:moveTo>
                <a:lnTo>
                  <a:pt x="55813" y="200"/>
                </a:lnTo>
                <a:lnTo>
                  <a:pt x="48765" y="845"/>
                </a:lnTo>
                <a:lnTo>
                  <a:pt x="48966" y="845"/>
                </a:lnTo>
                <a:lnTo>
                  <a:pt x="42866" y="1800"/>
                </a:lnTo>
                <a:lnTo>
                  <a:pt x="9893" y="17353"/>
                </a:lnTo>
                <a:lnTo>
                  <a:pt x="9893" y="31696"/>
                </a:lnTo>
                <a:lnTo>
                  <a:pt x="10962" y="33296"/>
                </a:lnTo>
                <a:lnTo>
                  <a:pt x="11059" y="33441"/>
                </a:lnTo>
                <a:lnTo>
                  <a:pt x="13968" y="33441"/>
                </a:lnTo>
                <a:lnTo>
                  <a:pt x="14841" y="33296"/>
                </a:lnTo>
                <a:lnTo>
                  <a:pt x="17167" y="32715"/>
                </a:lnTo>
                <a:lnTo>
                  <a:pt x="19104" y="31987"/>
                </a:lnTo>
                <a:lnTo>
                  <a:pt x="21823" y="30824"/>
                </a:lnTo>
                <a:lnTo>
                  <a:pt x="27644" y="28497"/>
                </a:lnTo>
                <a:lnTo>
                  <a:pt x="33609" y="26609"/>
                </a:lnTo>
                <a:lnTo>
                  <a:pt x="45830" y="23700"/>
                </a:lnTo>
                <a:lnTo>
                  <a:pt x="51796" y="22973"/>
                </a:lnTo>
                <a:lnTo>
                  <a:pt x="112954" y="22973"/>
                </a:lnTo>
                <a:lnTo>
                  <a:pt x="112111" y="21147"/>
                </a:lnTo>
                <a:lnTo>
                  <a:pt x="106065" y="13522"/>
                </a:lnTo>
                <a:lnTo>
                  <a:pt x="98162" y="7606"/>
                </a:lnTo>
                <a:lnTo>
                  <a:pt x="88278" y="3380"/>
                </a:lnTo>
                <a:lnTo>
                  <a:pt x="76411" y="845"/>
                </a:lnTo>
                <a:lnTo>
                  <a:pt x="625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599010" y="6381429"/>
            <a:ext cx="455930" cy="105410"/>
          </a:xfrm>
          <a:custGeom>
            <a:avLst/>
            <a:gdLst/>
            <a:ahLst/>
            <a:cxnLst/>
            <a:rect l="l" t="t" r="r" b="b"/>
            <a:pathLst>
              <a:path w="455929" h="105410">
                <a:moveTo>
                  <a:pt x="1659" y="0"/>
                </a:moveTo>
                <a:lnTo>
                  <a:pt x="0" y="2293"/>
                </a:lnTo>
                <a:lnTo>
                  <a:pt x="0" y="8943"/>
                </a:lnTo>
                <a:lnTo>
                  <a:pt x="43804" y="43363"/>
                </a:lnTo>
                <a:lnTo>
                  <a:pt x="89881" y="69572"/>
                </a:lnTo>
                <a:lnTo>
                  <a:pt x="139895" y="88997"/>
                </a:lnTo>
                <a:lnTo>
                  <a:pt x="193295" y="101071"/>
                </a:lnTo>
                <a:lnTo>
                  <a:pt x="249532" y="105122"/>
                </a:lnTo>
                <a:lnTo>
                  <a:pt x="302302" y="101236"/>
                </a:lnTo>
                <a:lnTo>
                  <a:pt x="355863" y="89441"/>
                </a:lnTo>
                <a:lnTo>
                  <a:pt x="406875" y="70075"/>
                </a:lnTo>
                <a:lnTo>
                  <a:pt x="451995" y="43379"/>
                </a:lnTo>
                <a:lnTo>
                  <a:pt x="455874" y="38008"/>
                </a:lnTo>
                <a:lnTo>
                  <a:pt x="454882" y="33008"/>
                </a:lnTo>
                <a:lnTo>
                  <a:pt x="450458" y="29998"/>
                </a:lnTo>
                <a:lnTo>
                  <a:pt x="444037" y="30595"/>
                </a:lnTo>
                <a:lnTo>
                  <a:pt x="397184" y="47602"/>
                </a:lnTo>
                <a:lnTo>
                  <a:pt x="349398" y="59652"/>
                </a:lnTo>
                <a:lnTo>
                  <a:pt x="301744" y="66823"/>
                </a:lnTo>
                <a:lnTo>
                  <a:pt x="255283" y="69195"/>
                </a:lnTo>
                <a:lnTo>
                  <a:pt x="201768" y="66303"/>
                </a:lnTo>
                <a:lnTo>
                  <a:pt x="149601" y="57893"/>
                </a:lnTo>
                <a:lnTo>
                  <a:pt x="99446" y="44369"/>
                </a:lnTo>
                <a:lnTo>
                  <a:pt x="51965" y="26131"/>
                </a:lnTo>
                <a:lnTo>
                  <a:pt x="7820" y="3582"/>
                </a:lnTo>
                <a:lnTo>
                  <a:pt x="1659" y="0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3676" y="6374125"/>
            <a:ext cx="95305" cy="9407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1668" y="876299"/>
            <a:ext cx="7041231" cy="58038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7800" y="876299"/>
            <a:ext cx="10325100" cy="5803900"/>
          </a:xfrm>
          <a:custGeom>
            <a:avLst/>
            <a:gdLst/>
            <a:ahLst/>
            <a:cxnLst/>
            <a:rect l="l" t="t" r="r" b="b"/>
            <a:pathLst>
              <a:path w="10325100" h="5803900">
                <a:moveTo>
                  <a:pt x="10325100" y="0"/>
                </a:moveTo>
                <a:lnTo>
                  <a:pt x="0" y="0"/>
                </a:lnTo>
                <a:lnTo>
                  <a:pt x="0" y="5803899"/>
                </a:lnTo>
                <a:lnTo>
                  <a:pt x="10325100" y="5803899"/>
                </a:lnTo>
                <a:lnTo>
                  <a:pt x="10325100" y="0"/>
                </a:lnTo>
                <a:close/>
              </a:path>
            </a:pathLst>
          </a:custGeom>
          <a:solidFill>
            <a:srgbClr val="232F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620030" y="6187848"/>
            <a:ext cx="458470" cy="156210"/>
          </a:xfrm>
          <a:custGeom>
            <a:avLst/>
            <a:gdLst/>
            <a:ahLst/>
            <a:cxnLst/>
            <a:rect l="l" t="t" r="r" b="b"/>
            <a:pathLst>
              <a:path w="458470" h="156210">
                <a:moveTo>
                  <a:pt x="353354" y="123587"/>
                </a:moveTo>
                <a:lnTo>
                  <a:pt x="349862" y="123587"/>
                </a:lnTo>
                <a:lnTo>
                  <a:pt x="348603" y="125330"/>
                </a:lnTo>
                <a:lnTo>
                  <a:pt x="348603" y="138807"/>
                </a:lnTo>
                <a:lnTo>
                  <a:pt x="348940" y="140354"/>
                </a:lnTo>
                <a:lnTo>
                  <a:pt x="386576" y="155425"/>
                </a:lnTo>
                <a:lnTo>
                  <a:pt x="399526" y="156153"/>
                </a:lnTo>
                <a:lnTo>
                  <a:pt x="408059" y="156153"/>
                </a:lnTo>
                <a:lnTo>
                  <a:pt x="446711" y="139580"/>
                </a:lnTo>
                <a:lnTo>
                  <a:pt x="451206" y="133764"/>
                </a:lnTo>
                <a:lnTo>
                  <a:pt x="391182" y="133764"/>
                </a:lnTo>
                <a:lnTo>
                  <a:pt x="384585" y="133085"/>
                </a:lnTo>
                <a:lnTo>
                  <a:pt x="371394" y="130375"/>
                </a:lnTo>
                <a:lnTo>
                  <a:pt x="365285" y="128434"/>
                </a:lnTo>
                <a:lnTo>
                  <a:pt x="357913" y="125139"/>
                </a:lnTo>
                <a:lnTo>
                  <a:pt x="356505" y="124559"/>
                </a:lnTo>
                <a:lnTo>
                  <a:pt x="354371" y="123781"/>
                </a:lnTo>
                <a:lnTo>
                  <a:pt x="353354" y="123587"/>
                </a:lnTo>
                <a:close/>
              </a:path>
              <a:path w="458470" h="156210">
                <a:moveTo>
                  <a:pt x="408738" y="0"/>
                </a:moveTo>
                <a:lnTo>
                  <a:pt x="397678" y="0"/>
                </a:lnTo>
                <a:lnTo>
                  <a:pt x="390695" y="974"/>
                </a:lnTo>
                <a:lnTo>
                  <a:pt x="351849" y="30488"/>
                </a:lnTo>
                <a:lnTo>
                  <a:pt x="350348" y="36639"/>
                </a:lnTo>
                <a:lnTo>
                  <a:pt x="350348" y="43618"/>
                </a:lnTo>
                <a:lnTo>
                  <a:pt x="369444" y="77497"/>
                </a:lnTo>
                <a:lnTo>
                  <a:pt x="409420" y="92180"/>
                </a:lnTo>
                <a:lnTo>
                  <a:pt x="417565" y="94896"/>
                </a:lnTo>
                <a:lnTo>
                  <a:pt x="423141" y="97805"/>
                </a:lnTo>
                <a:lnTo>
                  <a:pt x="429157" y="104006"/>
                </a:lnTo>
                <a:lnTo>
                  <a:pt x="430660" y="107882"/>
                </a:lnTo>
                <a:lnTo>
                  <a:pt x="430660" y="119323"/>
                </a:lnTo>
                <a:lnTo>
                  <a:pt x="427796" y="124559"/>
                </a:lnTo>
                <a:lnTo>
                  <a:pt x="416354" y="131923"/>
                </a:lnTo>
                <a:lnTo>
                  <a:pt x="408255" y="133764"/>
                </a:lnTo>
                <a:lnTo>
                  <a:pt x="451206" y="133764"/>
                </a:lnTo>
                <a:lnTo>
                  <a:pt x="456558" y="123248"/>
                </a:lnTo>
                <a:lnTo>
                  <a:pt x="458012" y="116802"/>
                </a:lnTo>
                <a:lnTo>
                  <a:pt x="458012" y="100904"/>
                </a:lnTo>
                <a:lnTo>
                  <a:pt x="424549" y="70370"/>
                </a:lnTo>
                <a:lnTo>
                  <a:pt x="392055" y="59903"/>
                </a:lnTo>
                <a:lnTo>
                  <a:pt x="385945" y="56849"/>
                </a:lnTo>
                <a:lnTo>
                  <a:pt x="379349" y="50453"/>
                </a:lnTo>
                <a:lnTo>
                  <a:pt x="377701" y="46526"/>
                </a:lnTo>
                <a:lnTo>
                  <a:pt x="377701" y="35091"/>
                </a:lnTo>
                <a:lnTo>
                  <a:pt x="380321" y="30147"/>
                </a:lnTo>
                <a:lnTo>
                  <a:pt x="390717" y="23991"/>
                </a:lnTo>
                <a:lnTo>
                  <a:pt x="390573" y="23991"/>
                </a:lnTo>
                <a:lnTo>
                  <a:pt x="398166" y="22391"/>
                </a:lnTo>
                <a:lnTo>
                  <a:pt x="449867" y="22391"/>
                </a:lnTo>
                <a:lnTo>
                  <a:pt x="449828" y="15267"/>
                </a:lnTo>
                <a:lnTo>
                  <a:pt x="412474" y="246"/>
                </a:lnTo>
                <a:lnTo>
                  <a:pt x="408738" y="0"/>
                </a:lnTo>
                <a:close/>
              </a:path>
              <a:path w="458470" h="156210">
                <a:moveTo>
                  <a:pt x="449867" y="22391"/>
                </a:moveTo>
                <a:lnTo>
                  <a:pt x="407673" y="22391"/>
                </a:lnTo>
                <a:lnTo>
                  <a:pt x="416328" y="22791"/>
                </a:lnTo>
                <a:lnTo>
                  <a:pt x="424548" y="23991"/>
                </a:lnTo>
                <a:lnTo>
                  <a:pt x="432333" y="25990"/>
                </a:lnTo>
                <a:lnTo>
                  <a:pt x="439682" y="28788"/>
                </a:lnTo>
                <a:lnTo>
                  <a:pt x="442592" y="30147"/>
                </a:lnTo>
                <a:lnTo>
                  <a:pt x="444724" y="30824"/>
                </a:lnTo>
                <a:lnTo>
                  <a:pt x="448602" y="30824"/>
                </a:lnTo>
                <a:lnTo>
                  <a:pt x="449867" y="29079"/>
                </a:lnTo>
                <a:lnTo>
                  <a:pt x="449867" y="22391"/>
                </a:lnTo>
                <a:close/>
              </a:path>
              <a:path w="458470" h="156210">
                <a:moveTo>
                  <a:pt x="159070" y="4362"/>
                </a:moveTo>
                <a:lnTo>
                  <a:pt x="136954" y="4362"/>
                </a:lnTo>
                <a:lnTo>
                  <a:pt x="135601" y="5721"/>
                </a:lnTo>
                <a:lnTo>
                  <a:pt x="135706" y="10083"/>
                </a:lnTo>
                <a:lnTo>
                  <a:pt x="136081" y="11827"/>
                </a:lnTo>
                <a:lnTo>
                  <a:pt x="137055" y="15121"/>
                </a:lnTo>
                <a:lnTo>
                  <a:pt x="175959" y="143359"/>
                </a:lnTo>
                <a:lnTo>
                  <a:pt x="176930" y="146657"/>
                </a:lnTo>
                <a:lnTo>
                  <a:pt x="177016" y="146948"/>
                </a:lnTo>
                <a:lnTo>
                  <a:pt x="178179" y="149130"/>
                </a:lnTo>
                <a:lnTo>
                  <a:pt x="180893" y="151260"/>
                </a:lnTo>
                <a:lnTo>
                  <a:pt x="183029" y="151791"/>
                </a:lnTo>
                <a:lnTo>
                  <a:pt x="203301" y="151791"/>
                </a:lnTo>
                <a:lnTo>
                  <a:pt x="205347" y="151260"/>
                </a:lnTo>
                <a:lnTo>
                  <a:pt x="205476" y="151260"/>
                </a:lnTo>
                <a:lnTo>
                  <a:pt x="208246" y="148884"/>
                </a:lnTo>
                <a:lnTo>
                  <a:pt x="209316" y="146657"/>
                </a:lnTo>
                <a:lnTo>
                  <a:pt x="215112" y="122422"/>
                </a:lnTo>
                <a:lnTo>
                  <a:pt x="193798" y="122422"/>
                </a:lnTo>
                <a:lnTo>
                  <a:pt x="165861" y="12504"/>
                </a:lnTo>
                <a:lnTo>
                  <a:pt x="165002" y="9596"/>
                </a:lnTo>
                <a:lnTo>
                  <a:pt x="164889" y="9211"/>
                </a:lnTo>
                <a:lnTo>
                  <a:pt x="163775" y="7029"/>
                </a:lnTo>
                <a:lnTo>
                  <a:pt x="161253" y="4898"/>
                </a:lnTo>
                <a:lnTo>
                  <a:pt x="159070" y="4362"/>
                </a:lnTo>
                <a:close/>
              </a:path>
              <a:path w="458470" h="156210">
                <a:moveTo>
                  <a:pt x="258472" y="36348"/>
                </a:moveTo>
                <a:lnTo>
                  <a:pt x="235699" y="36348"/>
                </a:lnTo>
                <a:lnTo>
                  <a:pt x="261597" y="143359"/>
                </a:lnTo>
                <a:lnTo>
                  <a:pt x="262370" y="146657"/>
                </a:lnTo>
                <a:lnTo>
                  <a:pt x="263439" y="148884"/>
                </a:lnTo>
                <a:lnTo>
                  <a:pt x="266211" y="151260"/>
                </a:lnTo>
                <a:lnTo>
                  <a:pt x="266340" y="151260"/>
                </a:lnTo>
                <a:lnTo>
                  <a:pt x="268386" y="151791"/>
                </a:lnTo>
                <a:lnTo>
                  <a:pt x="288660" y="151791"/>
                </a:lnTo>
                <a:lnTo>
                  <a:pt x="290791" y="151260"/>
                </a:lnTo>
                <a:lnTo>
                  <a:pt x="293507" y="149130"/>
                </a:lnTo>
                <a:lnTo>
                  <a:pt x="294669" y="146948"/>
                </a:lnTo>
                <a:lnTo>
                  <a:pt x="295644" y="143649"/>
                </a:lnTo>
                <a:lnTo>
                  <a:pt x="301822" y="123876"/>
                </a:lnTo>
                <a:lnTo>
                  <a:pt x="279055" y="123876"/>
                </a:lnTo>
                <a:lnTo>
                  <a:pt x="258472" y="36348"/>
                </a:lnTo>
                <a:close/>
              </a:path>
              <a:path w="458470" h="156210">
                <a:moveTo>
                  <a:pt x="335894" y="4362"/>
                </a:moveTo>
                <a:lnTo>
                  <a:pt x="314652" y="4362"/>
                </a:lnTo>
                <a:lnTo>
                  <a:pt x="312469" y="4898"/>
                </a:lnTo>
                <a:lnTo>
                  <a:pt x="309947" y="7029"/>
                </a:lnTo>
                <a:lnTo>
                  <a:pt x="308833" y="9211"/>
                </a:lnTo>
                <a:lnTo>
                  <a:pt x="307865" y="12504"/>
                </a:lnTo>
                <a:lnTo>
                  <a:pt x="279055" y="123876"/>
                </a:lnTo>
                <a:lnTo>
                  <a:pt x="301822" y="123876"/>
                </a:lnTo>
                <a:lnTo>
                  <a:pt x="335798" y="15121"/>
                </a:lnTo>
                <a:lnTo>
                  <a:pt x="336382" y="13376"/>
                </a:lnTo>
                <a:lnTo>
                  <a:pt x="336768" y="12023"/>
                </a:lnTo>
                <a:lnTo>
                  <a:pt x="337155" y="10083"/>
                </a:lnTo>
                <a:lnTo>
                  <a:pt x="337253" y="5721"/>
                </a:lnTo>
                <a:lnTo>
                  <a:pt x="335894" y="4362"/>
                </a:lnTo>
                <a:close/>
              </a:path>
              <a:path w="458470" h="156210">
                <a:moveTo>
                  <a:pt x="246075" y="4362"/>
                </a:moveTo>
                <a:lnTo>
                  <a:pt x="226484" y="4362"/>
                </a:lnTo>
                <a:lnTo>
                  <a:pt x="224250" y="4898"/>
                </a:lnTo>
                <a:lnTo>
                  <a:pt x="221537" y="7029"/>
                </a:lnTo>
                <a:lnTo>
                  <a:pt x="220468" y="9211"/>
                </a:lnTo>
                <a:lnTo>
                  <a:pt x="193798" y="122422"/>
                </a:lnTo>
                <a:lnTo>
                  <a:pt x="215112" y="122422"/>
                </a:lnTo>
                <a:lnTo>
                  <a:pt x="235699" y="36348"/>
                </a:lnTo>
                <a:lnTo>
                  <a:pt x="258472" y="36348"/>
                </a:lnTo>
                <a:lnTo>
                  <a:pt x="252296" y="10083"/>
                </a:lnTo>
                <a:lnTo>
                  <a:pt x="252181" y="9596"/>
                </a:lnTo>
                <a:lnTo>
                  <a:pt x="252091" y="9211"/>
                </a:lnTo>
                <a:lnTo>
                  <a:pt x="251021" y="7029"/>
                </a:lnTo>
                <a:lnTo>
                  <a:pt x="248307" y="4898"/>
                </a:lnTo>
                <a:lnTo>
                  <a:pt x="246075" y="4362"/>
                </a:lnTo>
                <a:close/>
              </a:path>
              <a:path w="458470" h="156210">
                <a:moveTo>
                  <a:pt x="61494" y="64555"/>
                </a:moveTo>
                <a:lnTo>
                  <a:pt x="55871" y="64555"/>
                </a:lnTo>
                <a:lnTo>
                  <a:pt x="43720" y="65364"/>
                </a:lnTo>
                <a:lnTo>
                  <a:pt x="8511" y="84484"/>
                </a:lnTo>
                <a:lnTo>
                  <a:pt x="0" y="111663"/>
                </a:lnTo>
                <a:lnTo>
                  <a:pt x="637" y="119614"/>
                </a:lnTo>
                <a:lnTo>
                  <a:pt x="763" y="121187"/>
                </a:lnTo>
                <a:lnTo>
                  <a:pt x="26625" y="152593"/>
                </a:lnTo>
                <a:lnTo>
                  <a:pt x="45394" y="155573"/>
                </a:lnTo>
                <a:lnTo>
                  <a:pt x="59470" y="154138"/>
                </a:lnTo>
                <a:lnTo>
                  <a:pt x="72309" y="149830"/>
                </a:lnTo>
                <a:lnTo>
                  <a:pt x="83912" y="142651"/>
                </a:lnTo>
                <a:lnTo>
                  <a:pt x="93078" y="133764"/>
                </a:lnTo>
                <a:lnTo>
                  <a:pt x="44811" y="133764"/>
                </a:lnTo>
                <a:lnTo>
                  <a:pt x="38991" y="131777"/>
                </a:lnTo>
                <a:lnTo>
                  <a:pt x="30845" y="123831"/>
                </a:lnTo>
                <a:lnTo>
                  <a:pt x="28807" y="117965"/>
                </a:lnTo>
                <a:lnTo>
                  <a:pt x="28807" y="101875"/>
                </a:lnTo>
                <a:lnTo>
                  <a:pt x="61690" y="84330"/>
                </a:lnTo>
                <a:lnTo>
                  <a:pt x="119887" y="84330"/>
                </a:lnTo>
                <a:lnTo>
                  <a:pt x="119887" y="69499"/>
                </a:lnTo>
                <a:lnTo>
                  <a:pt x="92534" y="69499"/>
                </a:lnTo>
                <a:lnTo>
                  <a:pt x="85937" y="67950"/>
                </a:lnTo>
                <a:lnTo>
                  <a:pt x="79585" y="66737"/>
                </a:lnTo>
                <a:lnTo>
                  <a:pt x="67364" y="64992"/>
                </a:lnTo>
                <a:lnTo>
                  <a:pt x="61494" y="64555"/>
                </a:lnTo>
                <a:close/>
              </a:path>
              <a:path w="458470" h="156210">
                <a:moveTo>
                  <a:pt x="125732" y="132599"/>
                </a:moveTo>
                <a:lnTo>
                  <a:pt x="94279" y="132599"/>
                </a:lnTo>
                <a:lnTo>
                  <a:pt x="96025" y="136285"/>
                </a:lnTo>
                <a:lnTo>
                  <a:pt x="108539" y="152373"/>
                </a:lnTo>
                <a:lnTo>
                  <a:pt x="111640" y="152373"/>
                </a:lnTo>
                <a:lnTo>
                  <a:pt x="128327" y="140742"/>
                </a:lnTo>
                <a:lnTo>
                  <a:pt x="128327" y="137834"/>
                </a:lnTo>
                <a:lnTo>
                  <a:pt x="127935" y="136576"/>
                </a:lnTo>
                <a:lnTo>
                  <a:pt x="127162" y="135218"/>
                </a:lnTo>
                <a:lnTo>
                  <a:pt x="125810" y="132744"/>
                </a:lnTo>
                <a:lnTo>
                  <a:pt x="125732" y="132599"/>
                </a:lnTo>
                <a:close/>
              </a:path>
              <a:path w="458470" h="156210">
                <a:moveTo>
                  <a:pt x="119887" y="84330"/>
                </a:moveTo>
                <a:lnTo>
                  <a:pt x="66732" y="84330"/>
                </a:lnTo>
                <a:lnTo>
                  <a:pt x="73102" y="84748"/>
                </a:lnTo>
                <a:lnTo>
                  <a:pt x="72529" y="84748"/>
                </a:lnTo>
                <a:lnTo>
                  <a:pt x="82590" y="86028"/>
                </a:lnTo>
                <a:lnTo>
                  <a:pt x="87683" y="86946"/>
                </a:lnTo>
                <a:lnTo>
                  <a:pt x="92534" y="88108"/>
                </a:lnTo>
                <a:lnTo>
                  <a:pt x="92438" y="101568"/>
                </a:lnTo>
                <a:lnTo>
                  <a:pt x="63531" y="132744"/>
                </a:lnTo>
                <a:lnTo>
                  <a:pt x="57807" y="133764"/>
                </a:lnTo>
                <a:lnTo>
                  <a:pt x="93078" y="133764"/>
                </a:lnTo>
                <a:lnTo>
                  <a:pt x="94279" y="132599"/>
                </a:lnTo>
                <a:lnTo>
                  <a:pt x="125732" y="132599"/>
                </a:lnTo>
                <a:lnTo>
                  <a:pt x="124833" y="130954"/>
                </a:lnTo>
                <a:lnTo>
                  <a:pt x="123037" y="126980"/>
                </a:lnTo>
                <a:lnTo>
                  <a:pt x="120515" y="119614"/>
                </a:lnTo>
                <a:lnTo>
                  <a:pt x="119887" y="114670"/>
                </a:lnTo>
                <a:lnTo>
                  <a:pt x="119887" y="84330"/>
                </a:lnTo>
                <a:close/>
              </a:path>
              <a:path w="458470" h="156210">
                <a:moveTo>
                  <a:pt x="112954" y="22973"/>
                </a:moveTo>
                <a:lnTo>
                  <a:pt x="57617" y="22973"/>
                </a:lnTo>
                <a:lnTo>
                  <a:pt x="66510" y="23455"/>
                </a:lnTo>
                <a:lnTo>
                  <a:pt x="73984" y="24900"/>
                </a:lnTo>
                <a:lnTo>
                  <a:pt x="92534" y="57285"/>
                </a:lnTo>
                <a:lnTo>
                  <a:pt x="92534" y="69499"/>
                </a:lnTo>
                <a:lnTo>
                  <a:pt x="119887" y="69499"/>
                </a:lnTo>
                <a:lnTo>
                  <a:pt x="119887" y="54377"/>
                </a:lnTo>
                <a:lnTo>
                  <a:pt x="119023" y="41575"/>
                </a:lnTo>
                <a:lnTo>
                  <a:pt x="116507" y="30824"/>
                </a:lnTo>
                <a:lnTo>
                  <a:pt x="116430" y="30498"/>
                </a:lnTo>
                <a:lnTo>
                  <a:pt x="112954" y="22973"/>
                </a:lnTo>
                <a:close/>
              </a:path>
              <a:path w="458470" h="156210">
                <a:moveTo>
                  <a:pt x="62561" y="0"/>
                </a:moveTo>
                <a:lnTo>
                  <a:pt x="55813" y="200"/>
                </a:lnTo>
                <a:lnTo>
                  <a:pt x="48765" y="845"/>
                </a:lnTo>
                <a:lnTo>
                  <a:pt x="48966" y="845"/>
                </a:lnTo>
                <a:lnTo>
                  <a:pt x="42866" y="1800"/>
                </a:lnTo>
                <a:lnTo>
                  <a:pt x="9893" y="17353"/>
                </a:lnTo>
                <a:lnTo>
                  <a:pt x="9893" y="31696"/>
                </a:lnTo>
                <a:lnTo>
                  <a:pt x="10962" y="33296"/>
                </a:lnTo>
                <a:lnTo>
                  <a:pt x="11059" y="33441"/>
                </a:lnTo>
                <a:lnTo>
                  <a:pt x="13968" y="33441"/>
                </a:lnTo>
                <a:lnTo>
                  <a:pt x="14841" y="33296"/>
                </a:lnTo>
                <a:lnTo>
                  <a:pt x="17167" y="32715"/>
                </a:lnTo>
                <a:lnTo>
                  <a:pt x="19104" y="31987"/>
                </a:lnTo>
                <a:lnTo>
                  <a:pt x="21823" y="30824"/>
                </a:lnTo>
                <a:lnTo>
                  <a:pt x="27644" y="28497"/>
                </a:lnTo>
                <a:lnTo>
                  <a:pt x="33609" y="26609"/>
                </a:lnTo>
                <a:lnTo>
                  <a:pt x="45830" y="23700"/>
                </a:lnTo>
                <a:lnTo>
                  <a:pt x="51796" y="22973"/>
                </a:lnTo>
                <a:lnTo>
                  <a:pt x="112954" y="22973"/>
                </a:lnTo>
                <a:lnTo>
                  <a:pt x="112111" y="21147"/>
                </a:lnTo>
                <a:lnTo>
                  <a:pt x="106065" y="13522"/>
                </a:lnTo>
                <a:lnTo>
                  <a:pt x="98162" y="7606"/>
                </a:lnTo>
                <a:lnTo>
                  <a:pt x="88278" y="3380"/>
                </a:lnTo>
                <a:lnTo>
                  <a:pt x="76411" y="845"/>
                </a:lnTo>
                <a:lnTo>
                  <a:pt x="625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599010" y="6381429"/>
            <a:ext cx="455930" cy="105410"/>
          </a:xfrm>
          <a:custGeom>
            <a:avLst/>
            <a:gdLst/>
            <a:ahLst/>
            <a:cxnLst/>
            <a:rect l="l" t="t" r="r" b="b"/>
            <a:pathLst>
              <a:path w="455929" h="105410">
                <a:moveTo>
                  <a:pt x="1659" y="0"/>
                </a:moveTo>
                <a:lnTo>
                  <a:pt x="0" y="2293"/>
                </a:lnTo>
                <a:lnTo>
                  <a:pt x="0" y="8943"/>
                </a:lnTo>
                <a:lnTo>
                  <a:pt x="43804" y="43363"/>
                </a:lnTo>
                <a:lnTo>
                  <a:pt x="89881" y="69572"/>
                </a:lnTo>
                <a:lnTo>
                  <a:pt x="139895" y="88997"/>
                </a:lnTo>
                <a:lnTo>
                  <a:pt x="193295" y="101071"/>
                </a:lnTo>
                <a:lnTo>
                  <a:pt x="249532" y="105122"/>
                </a:lnTo>
                <a:lnTo>
                  <a:pt x="302302" y="101236"/>
                </a:lnTo>
                <a:lnTo>
                  <a:pt x="355863" y="89441"/>
                </a:lnTo>
                <a:lnTo>
                  <a:pt x="406875" y="70075"/>
                </a:lnTo>
                <a:lnTo>
                  <a:pt x="451995" y="43379"/>
                </a:lnTo>
                <a:lnTo>
                  <a:pt x="455874" y="38008"/>
                </a:lnTo>
                <a:lnTo>
                  <a:pt x="454882" y="33008"/>
                </a:lnTo>
                <a:lnTo>
                  <a:pt x="450458" y="29998"/>
                </a:lnTo>
                <a:lnTo>
                  <a:pt x="444037" y="30595"/>
                </a:lnTo>
                <a:lnTo>
                  <a:pt x="397184" y="47602"/>
                </a:lnTo>
                <a:lnTo>
                  <a:pt x="349398" y="59652"/>
                </a:lnTo>
                <a:lnTo>
                  <a:pt x="301744" y="66823"/>
                </a:lnTo>
                <a:lnTo>
                  <a:pt x="255283" y="69195"/>
                </a:lnTo>
                <a:lnTo>
                  <a:pt x="201768" y="66303"/>
                </a:lnTo>
                <a:lnTo>
                  <a:pt x="149601" y="57893"/>
                </a:lnTo>
                <a:lnTo>
                  <a:pt x="99446" y="44369"/>
                </a:lnTo>
                <a:lnTo>
                  <a:pt x="51965" y="26131"/>
                </a:lnTo>
                <a:lnTo>
                  <a:pt x="7820" y="3582"/>
                </a:lnTo>
                <a:lnTo>
                  <a:pt x="1659" y="0"/>
                </a:lnTo>
                <a:close/>
              </a:path>
            </a:pathLst>
          </a:custGeom>
          <a:solidFill>
            <a:srgbClr val="F899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03676" y="6374125"/>
            <a:ext cx="95305" cy="9407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6822" y="999470"/>
            <a:ext cx="8606790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6822" y="1575780"/>
            <a:ext cx="9203690" cy="395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47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7F7F7F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0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jp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docs.aws.amazon.com/deepracer/latest/developerguide/deepracer-reward-function-input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8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aws-deepracer-workshops/" TargetMode="External"/><Relationship Id="rId2" Type="http://schemas.openxmlformats.org/officeDocument/2006/relationships/hyperlink" Target="http://join.deepracing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ws.amazon.com/deepracer/latest/developerguide/deepracer-reward-function-input.html" TargetMode="External"/><Relationship Id="rId5" Type="http://schemas.openxmlformats.org/officeDocument/2006/relationships/hyperlink" Target="https://aws.amazon.com/deepracer/racing-tips/" TargetMode="External"/><Relationship Id="rId4" Type="http://schemas.openxmlformats.org/officeDocument/2006/relationships/hyperlink" Target="https://www.aws.training/Details/eLearning?id=32143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7800" y="876299"/>
            <a:ext cx="10325100" cy="5803899"/>
            <a:chOff x="177800" y="876299"/>
            <a:chExt cx="10325100" cy="58038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800" y="876299"/>
              <a:ext cx="10325100" cy="58038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5234" y="1768071"/>
              <a:ext cx="872490" cy="196850"/>
            </a:xfrm>
            <a:custGeom>
              <a:avLst/>
              <a:gdLst/>
              <a:ahLst/>
              <a:cxnLst/>
              <a:rect l="l" t="t" r="r" b="b"/>
              <a:pathLst>
                <a:path w="872490" h="196850">
                  <a:moveTo>
                    <a:pt x="6818" y="0"/>
                  </a:moveTo>
                  <a:lnTo>
                    <a:pt x="1384" y="3087"/>
                  </a:lnTo>
                  <a:lnTo>
                    <a:pt x="0" y="9119"/>
                  </a:lnTo>
                  <a:lnTo>
                    <a:pt x="4117" y="16017"/>
                  </a:lnTo>
                  <a:lnTo>
                    <a:pt x="42768" y="48452"/>
                  </a:lnTo>
                  <a:lnTo>
                    <a:pt x="83696" y="78051"/>
                  </a:lnTo>
                  <a:lnTo>
                    <a:pt x="126770" y="104679"/>
                  </a:lnTo>
                  <a:lnTo>
                    <a:pt x="171858" y="128198"/>
                  </a:lnTo>
                  <a:lnTo>
                    <a:pt x="218830" y="148473"/>
                  </a:lnTo>
                  <a:lnTo>
                    <a:pt x="267553" y="165366"/>
                  </a:lnTo>
                  <a:lnTo>
                    <a:pt x="317895" y="178743"/>
                  </a:lnTo>
                  <a:lnTo>
                    <a:pt x="369726" y="188467"/>
                  </a:lnTo>
                  <a:lnTo>
                    <a:pt x="422914" y="194401"/>
                  </a:lnTo>
                  <a:lnTo>
                    <a:pt x="477327" y="196409"/>
                  </a:lnTo>
                  <a:lnTo>
                    <a:pt x="527222" y="194494"/>
                  </a:lnTo>
                  <a:lnTo>
                    <a:pt x="578295" y="188784"/>
                  </a:lnTo>
                  <a:lnTo>
                    <a:pt x="629746" y="179339"/>
                  </a:lnTo>
                  <a:lnTo>
                    <a:pt x="680777" y="166215"/>
                  </a:lnTo>
                  <a:lnTo>
                    <a:pt x="730588" y="149469"/>
                  </a:lnTo>
                  <a:lnTo>
                    <a:pt x="778381" y="129160"/>
                  </a:lnTo>
                  <a:lnTo>
                    <a:pt x="823356" y="105345"/>
                  </a:lnTo>
                  <a:lnTo>
                    <a:pt x="864714" y="78081"/>
                  </a:lnTo>
                  <a:lnTo>
                    <a:pt x="872134" y="67806"/>
                  </a:lnTo>
                  <a:lnTo>
                    <a:pt x="870237" y="58239"/>
                  </a:lnTo>
                  <a:lnTo>
                    <a:pt x="861771" y="52479"/>
                  </a:lnTo>
                  <a:lnTo>
                    <a:pt x="849486" y="53622"/>
                  </a:lnTo>
                  <a:lnTo>
                    <a:pt x="798596" y="73387"/>
                  </a:lnTo>
                  <a:lnTo>
                    <a:pt x="746839" y="90033"/>
                  </a:lnTo>
                  <a:lnTo>
                    <a:pt x="694595" y="103589"/>
                  </a:lnTo>
                  <a:lnTo>
                    <a:pt x="642242" y="114083"/>
                  </a:lnTo>
                  <a:lnTo>
                    <a:pt x="590161" y="121543"/>
                  </a:lnTo>
                  <a:lnTo>
                    <a:pt x="538731" y="125999"/>
                  </a:lnTo>
                  <a:lnTo>
                    <a:pt x="488332" y="127478"/>
                  </a:lnTo>
                  <a:lnTo>
                    <a:pt x="436892" y="126078"/>
                  </a:lnTo>
                  <a:lnTo>
                    <a:pt x="385938" y="121943"/>
                  </a:lnTo>
                  <a:lnTo>
                    <a:pt x="335629" y="115170"/>
                  </a:lnTo>
                  <a:lnTo>
                    <a:pt x="286124" y="105853"/>
                  </a:lnTo>
                  <a:lnTo>
                    <a:pt x="237581" y="94090"/>
                  </a:lnTo>
                  <a:lnTo>
                    <a:pt x="190159" y="79976"/>
                  </a:lnTo>
                  <a:lnTo>
                    <a:pt x="144016" y="63607"/>
                  </a:lnTo>
                  <a:lnTo>
                    <a:pt x="99310" y="45080"/>
                  </a:lnTo>
                  <a:lnTo>
                    <a:pt x="56200" y="24491"/>
                  </a:lnTo>
                  <a:lnTo>
                    <a:pt x="14846" y="1936"/>
                  </a:lnTo>
                  <a:lnTo>
                    <a:pt x="6818" y="0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613" y="1749177"/>
              <a:ext cx="179129" cy="1761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16823" y="5008847"/>
            <a:ext cx="4024629" cy="323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400"/>
              </a:lnSpc>
              <a:spcBef>
                <a:spcPts val="100"/>
              </a:spcBef>
            </a:pPr>
            <a:r>
              <a:rPr lang="en-US" sz="1800" dirty="0">
                <a:solidFill>
                  <a:srgbClr val="FFFFFF"/>
                </a:solidFill>
                <a:latin typeface="Trebuchet MS"/>
                <a:cs typeface="Trebuchet MS"/>
              </a:rPr>
              <a:t>Pravin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spc="-10" dirty="0"/>
              <a:t>Pravin</a:t>
            </a:r>
            <a:endParaRPr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6823" y="3020897"/>
            <a:ext cx="643572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50" dirty="0"/>
              <a:t>Introducing</a:t>
            </a:r>
            <a:r>
              <a:rPr sz="3800" spc="-145" dirty="0"/>
              <a:t> </a:t>
            </a:r>
            <a:r>
              <a:rPr sz="3800" spc="200" dirty="0"/>
              <a:t>AWS</a:t>
            </a:r>
            <a:r>
              <a:rPr sz="3800" spc="-130" dirty="0"/>
              <a:t> </a:t>
            </a:r>
            <a:r>
              <a:rPr sz="3800" spc="-10" dirty="0"/>
              <a:t>DeepRacer</a:t>
            </a:r>
            <a:endParaRPr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2852809"/>
            <a:ext cx="6414770" cy="660309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25"/>
              </a:spcBef>
            </a:pPr>
            <a:r>
              <a:rPr sz="4500" dirty="0"/>
              <a:t>Reinforcement</a:t>
            </a:r>
            <a:r>
              <a:rPr sz="4500" spc="-300" dirty="0"/>
              <a:t> </a:t>
            </a:r>
            <a:r>
              <a:rPr sz="4500" spc="45" dirty="0"/>
              <a:t>learning </a:t>
            </a:r>
            <a:endParaRPr sz="4500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7523" y="2819348"/>
            <a:ext cx="3386056" cy="31636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00224" y="2973418"/>
            <a:ext cx="1101725" cy="10464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2540" algn="ctr">
              <a:lnSpc>
                <a:spcPts val="1200"/>
              </a:lnSpc>
              <a:spcBef>
                <a:spcPts val="240"/>
              </a:spcBef>
            </a:pP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Artificial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intelligence</a:t>
            </a:r>
            <a:r>
              <a:rPr sz="1100" b="1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Trebuchet MS"/>
                <a:cs typeface="Trebuchet MS"/>
              </a:rPr>
              <a:t>(AI)</a:t>
            </a: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1100">
              <a:latin typeface="Trebuchet MS"/>
              <a:cs typeface="Trebuchet MS"/>
            </a:endParaRPr>
          </a:p>
          <a:p>
            <a:pPr marL="102870" marR="85725" indent="-1270" algn="ctr">
              <a:lnSpc>
                <a:spcPts val="1200"/>
              </a:lnSpc>
              <a:spcBef>
                <a:spcPts val="5"/>
              </a:spcBef>
            </a:pPr>
            <a:r>
              <a:rPr sz="1100" b="1" spc="-10" dirty="0">
                <a:solidFill>
                  <a:srgbClr val="FFFFFF"/>
                </a:solidFill>
                <a:latin typeface="Trebuchet MS"/>
                <a:cs typeface="Trebuchet MS"/>
              </a:rPr>
              <a:t>Machine </a:t>
            </a:r>
            <a:r>
              <a:rPr sz="1100" b="1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1100" b="1" spc="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b="1" spc="-20" dirty="0">
                <a:solidFill>
                  <a:srgbClr val="FFFFFF"/>
                </a:solidFill>
                <a:latin typeface="Trebuchet MS"/>
                <a:cs typeface="Trebuchet MS"/>
              </a:rPr>
              <a:t>(ML)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4077007" y="4542635"/>
            <a:ext cx="1183640" cy="43878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73685" marR="5080" indent="-261620">
              <a:lnSpc>
                <a:spcPts val="1610"/>
              </a:lnSpc>
              <a:spcBef>
                <a:spcPts val="180"/>
              </a:spcBef>
            </a:pPr>
            <a:r>
              <a:rPr sz="1350" spc="-10" dirty="0">
                <a:solidFill>
                  <a:srgbClr val="FFFFFF"/>
                </a:solidFill>
                <a:latin typeface="Trebuchet MS"/>
                <a:cs typeface="Trebuchet MS"/>
              </a:rPr>
              <a:t>Reinforcement learning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72382" y="4614238"/>
            <a:ext cx="624840" cy="3149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88265" marR="5080" indent="-76200">
              <a:lnSpc>
                <a:spcPts val="1100"/>
              </a:lnSpc>
              <a:spcBef>
                <a:spcPts val="200"/>
              </a:spcBef>
            </a:pP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Supervised learning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1678" y="5336614"/>
            <a:ext cx="765810" cy="3149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58750" marR="5080" indent="-146685">
              <a:lnSpc>
                <a:spcPts val="1100"/>
              </a:lnSpc>
              <a:spcBef>
                <a:spcPts val="200"/>
              </a:spcBef>
            </a:pPr>
            <a:r>
              <a:rPr sz="950" spc="-10" dirty="0">
                <a:solidFill>
                  <a:srgbClr val="FFFFFF"/>
                </a:solidFill>
                <a:latin typeface="Trebuchet MS"/>
                <a:cs typeface="Trebuchet MS"/>
              </a:rPr>
              <a:t>Unsupervised learning</a:t>
            </a:r>
            <a:endParaRPr sz="9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Reinforcement</a:t>
            </a:r>
            <a:r>
              <a:rPr spc="-65" dirty="0"/>
              <a:t> </a:t>
            </a:r>
            <a:r>
              <a:rPr dirty="0"/>
              <a:t>learning</a:t>
            </a:r>
            <a:r>
              <a:rPr spc="-65" dirty="0"/>
              <a:t> </a:t>
            </a:r>
            <a:r>
              <a:rPr dirty="0"/>
              <a:t>in</a:t>
            </a:r>
            <a:r>
              <a:rPr spc="-70" dirty="0"/>
              <a:t> </a:t>
            </a:r>
            <a:r>
              <a:rPr spc="-10" dirty="0"/>
              <a:t>the</a:t>
            </a:r>
            <a:r>
              <a:rPr spc="-75" dirty="0"/>
              <a:t> </a:t>
            </a:r>
            <a:r>
              <a:rPr dirty="0"/>
              <a:t>broad</a:t>
            </a:r>
            <a:r>
              <a:rPr spc="-65" dirty="0"/>
              <a:t> </a:t>
            </a:r>
            <a:r>
              <a:rPr spc="75" dirty="0"/>
              <a:t>AI</a:t>
            </a:r>
            <a:r>
              <a:rPr spc="-60" dirty="0"/>
              <a:t> </a:t>
            </a:r>
            <a:r>
              <a:rPr spc="-10" dirty="0"/>
              <a:t>context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5236" y="5240132"/>
            <a:ext cx="17989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Reward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positive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behavior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8139" y="5240132"/>
            <a:ext cx="1593215" cy="40068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88950" marR="5080" indent="-476884">
              <a:lnSpc>
                <a:spcPts val="1390"/>
              </a:lnSpc>
              <a:spcBef>
                <a:spcPts val="285"/>
              </a:spcBef>
            </a:pP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Don’t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reward</a:t>
            </a:r>
            <a:r>
              <a:rPr sz="1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30" dirty="0">
                <a:solidFill>
                  <a:srgbClr val="FFFFFF"/>
                </a:solidFill>
                <a:latin typeface="Trebuchet MS"/>
                <a:cs typeface="Trebuchet MS"/>
              </a:rPr>
              <a:t>negative 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behavior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1812" y="5240132"/>
            <a:ext cx="767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1300" spc="-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result!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1495" y="2842922"/>
            <a:ext cx="1806581" cy="22965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41166" y="2842923"/>
            <a:ext cx="1806578" cy="22965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0838" y="2842922"/>
            <a:ext cx="1806578" cy="2296548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Reinforcement</a:t>
            </a:r>
            <a:r>
              <a:rPr spc="-105" dirty="0"/>
              <a:t> </a:t>
            </a:r>
            <a:r>
              <a:rPr dirty="0"/>
              <a:t>learning</a:t>
            </a:r>
            <a:r>
              <a:rPr spc="-105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the</a:t>
            </a:r>
            <a:r>
              <a:rPr spc="-114" dirty="0"/>
              <a:t> </a:t>
            </a:r>
            <a:r>
              <a:rPr dirty="0"/>
              <a:t>real</a:t>
            </a:r>
            <a:r>
              <a:rPr spc="-95" dirty="0"/>
              <a:t> </a:t>
            </a:r>
            <a:r>
              <a:rPr spc="-10" dirty="0"/>
              <a:t>world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Reinforcement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spc="-10" dirty="0"/>
              <a:t>terms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39330" y="4549286"/>
            <a:ext cx="63055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Agent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68544" y="3110483"/>
            <a:ext cx="1115568" cy="10271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511" y="3229355"/>
            <a:ext cx="1066800" cy="7223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47976" y="3144011"/>
            <a:ext cx="1264920" cy="9387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187943" y="3150107"/>
            <a:ext cx="1267968" cy="9479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87238" y="4549286"/>
            <a:ext cx="817244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Episode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75608" y="3128771"/>
            <a:ext cx="1030224" cy="9784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43776" y="3171443"/>
            <a:ext cx="871727" cy="8717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12195" y="4549286"/>
            <a:ext cx="5392420" cy="1579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13255" algn="l"/>
                <a:tab pos="3314065" algn="l"/>
                <a:tab pos="4559935" algn="l"/>
              </a:tabLst>
            </a:pP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Environment</a:t>
            </a:r>
            <a:r>
              <a:rPr sz="1700" b="1" dirty="0">
                <a:solidFill>
                  <a:srgbClr val="FF9900"/>
                </a:solidFill>
                <a:latin typeface="Trebuchet MS"/>
                <a:cs typeface="Trebuchet MS"/>
              </a:rPr>
              <a:t>	</a:t>
            </a:r>
            <a:r>
              <a:rPr sz="1700" b="1" spc="-20" dirty="0">
                <a:solidFill>
                  <a:srgbClr val="FF9900"/>
                </a:solidFill>
                <a:latin typeface="Trebuchet MS"/>
                <a:cs typeface="Trebuchet MS"/>
              </a:rPr>
              <a:t>State</a:t>
            </a:r>
            <a:r>
              <a:rPr sz="1700" b="1" dirty="0">
                <a:solidFill>
                  <a:srgbClr val="FF9900"/>
                </a:solidFill>
                <a:latin typeface="Trebuchet MS"/>
                <a:cs typeface="Trebuchet MS"/>
              </a:rPr>
              <a:t>	</a:t>
            </a: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Action</a:t>
            </a:r>
            <a:r>
              <a:rPr sz="1700" b="1" dirty="0">
                <a:solidFill>
                  <a:srgbClr val="FF9900"/>
                </a:solidFill>
                <a:latin typeface="Trebuchet MS"/>
                <a:cs typeface="Trebuchet MS"/>
              </a:rPr>
              <a:t>	</a:t>
            </a: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Reward</a:t>
            </a:r>
            <a:endParaRPr sz="1700">
              <a:latin typeface="Trebuchet MS"/>
              <a:cs typeface="Trebuchet MS"/>
            </a:endParaRPr>
          </a:p>
          <a:p>
            <a:pPr marL="678180" marR="5080" indent="-635" algn="ctr">
              <a:lnSpc>
                <a:spcPct val="99600"/>
              </a:lnSpc>
              <a:spcBef>
                <a:spcPts val="1955"/>
              </a:spcBef>
            </a:pPr>
            <a:r>
              <a:rPr sz="2300" spc="-50" dirty="0">
                <a:solidFill>
                  <a:srgbClr val="00A0C8"/>
                </a:solidFill>
                <a:latin typeface="Trebuchet MS"/>
                <a:cs typeface="Trebuchet MS"/>
              </a:rPr>
              <a:t>The</a:t>
            </a:r>
            <a:r>
              <a:rPr sz="2300" spc="-114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75" dirty="0">
                <a:solidFill>
                  <a:srgbClr val="00A0C8"/>
                </a:solidFill>
                <a:latin typeface="Trebuchet MS"/>
                <a:cs typeface="Trebuchet MS"/>
              </a:rPr>
              <a:t>reward</a:t>
            </a:r>
            <a:r>
              <a:rPr sz="2300" spc="-12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50" dirty="0">
                <a:solidFill>
                  <a:srgbClr val="00A0C8"/>
                </a:solidFill>
                <a:latin typeface="Trebuchet MS"/>
                <a:cs typeface="Trebuchet MS"/>
              </a:rPr>
              <a:t>function</a:t>
            </a:r>
            <a:r>
              <a:rPr sz="2300" spc="-12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00A0C8"/>
                </a:solidFill>
                <a:latin typeface="Trebuchet MS"/>
                <a:cs typeface="Trebuchet MS"/>
              </a:rPr>
              <a:t>incentivises </a:t>
            </a:r>
            <a:r>
              <a:rPr sz="2300" spc="-95" dirty="0">
                <a:solidFill>
                  <a:srgbClr val="00A0C8"/>
                </a:solidFill>
                <a:latin typeface="Trebuchet MS"/>
                <a:cs typeface="Trebuchet MS"/>
              </a:rPr>
              <a:t>particular</a:t>
            </a:r>
            <a:r>
              <a:rPr sz="2300" spc="-11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50" dirty="0">
                <a:solidFill>
                  <a:srgbClr val="00A0C8"/>
                </a:solidFill>
                <a:latin typeface="Trebuchet MS"/>
                <a:cs typeface="Trebuchet MS"/>
              </a:rPr>
              <a:t>behaviors</a:t>
            </a:r>
            <a:r>
              <a:rPr sz="2300" spc="-10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00A0C8"/>
                </a:solidFill>
                <a:latin typeface="Trebuchet MS"/>
                <a:cs typeface="Trebuchet MS"/>
              </a:rPr>
              <a:t>and</a:t>
            </a:r>
            <a:r>
              <a:rPr sz="2300" spc="-12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65" dirty="0">
                <a:solidFill>
                  <a:srgbClr val="00A0C8"/>
                </a:solidFill>
                <a:latin typeface="Trebuchet MS"/>
                <a:cs typeface="Trebuchet MS"/>
              </a:rPr>
              <a:t>is</a:t>
            </a:r>
            <a:r>
              <a:rPr sz="2300" spc="-10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80" dirty="0">
                <a:solidFill>
                  <a:srgbClr val="00A0C8"/>
                </a:solidFill>
                <a:latin typeface="Trebuchet MS"/>
                <a:cs typeface="Trebuchet MS"/>
              </a:rPr>
              <a:t>at</a:t>
            </a:r>
            <a:r>
              <a:rPr sz="2300" spc="-10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55" dirty="0">
                <a:solidFill>
                  <a:srgbClr val="00A0C8"/>
                </a:solidFill>
                <a:latin typeface="Trebuchet MS"/>
                <a:cs typeface="Trebuchet MS"/>
              </a:rPr>
              <a:t>the</a:t>
            </a:r>
            <a:r>
              <a:rPr sz="2300" spc="-11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00A0C8"/>
                </a:solidFill>
                <a:latin typeface="Trebuchet MS"/>
                <a:cs typeface="Trebuchet MS"/>
              </a:rPr>
              <a:t>core </a:t>
            </a:r>
            <a:r>
              <a:rPr sz="2300" dirty="0">
                <a:solidFill>
                  <a:srgbClr val="00A0C8"/>
                </a:solidFill>
                <a:latin typeface="Trebuchet MS"/>
                <a:cs typeface="Trebuchet MS"/>
              </a:rPr>
              <a:t>of</a:t>
            </a:r>
            <a:r>
              <a:rPr sz="2300" spc="-9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70" dirty="0">
                <a:solidFill>
                  <a:srgbClr val="00A0C8"/>
                </a:solidFill>
                <a:latin typeface="Trebuchet MS"/>
                <a:cs typeface="Trebuchet MS"/>
              </a:rPr>
              <a:t>reinforcement</a:t>
            </a:r>
            <a:r>
              <a:rPr sz="2300" spc="-8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00A0C8"/>
                </a:solidFill>
                <a:latin typeface="Trebuchet MS"/>
                <a:cs typeface="Trebuchet MS"/>
              </a:rPr>
              <a:t>learning</a:t>
            </a:r>
            <a:endParaRPr sz="23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The</a:t>
            </a:r>
            <a:r>
              <a:rPr spc="-125" dirty="0"/>
              <a:t> </a:t>
            </a:r>
            <a:r>
              <a:rPr spc="-20" dirty="0"/>
              <a:t>reward</a:t>
            </a:r>
            <a:r>
              <a:rPr spc="-125" dirty="0"/>
              <a:t> </a:t>
            </a:r>
            <a:r>
              <a:rPr dirty="0"/>
              <a:t>function</a:t>
            </a:r>
            <a:r>
              <a:rPr spc="-120" dirty="0"/>
              <a:t> </a:t>
            </a:r>
            <a:r>
              <a:rPr dirty="0"/>
              <a:t>in</a:t>
            </a:r>
            <a:r>
              <a:rPr spc="-125" dirty="0"/>
              <a:t> </a:t>
            </a:r>
            <a:r>
              <a:rPr dirty="0"/>
              <a:t>a</a:t>
            </a:r>
            <a:r>
              <a:rPr spc="-114" dirty="0"/>
              <a:t> </a:t>
            </a:r>
            <a:r>
              <a:rPr spc="55" dirty="0"/>
              <a:t>grid</a:t>
            </a:r>
            <a:r>
              <a:rPr spc="-125" dirty="0"/>
              <a:t> </a:t>
            </a:r>
            <a:r>
              <a:rPr spc="-20" dirty="0"/>
              <a:t>race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3759" y="2581400"/>
            <a:ext cx="5742242" cy="28855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472" y="3646931"/>
            <a:ext cx="871728" cy="5882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5188" y="4378598"/>
            <a:ext cx="63055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10" dirty="0">
                <a:solidFill>
                  <a:srgbClr val="FF9900"/>
                </a:solidFill>
                <a:latin typeface="Trebuchet MS"/>
                <a:cs typeface="Trebuchet MS"/>
              </a:rPr>
              <a:t>Agent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70111" y="3598163"/>
            <a:ext cx="926592" cy="6370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87735" y="4329830"/>
            <a:ext cx="49339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-20" dirty="0">
                <a:solidFill>
                  <a:srgbClr val="FF9900"/>
                </a:solidFill>
                <a:latin typeface="Trebuchet MS"/>
                <a:cs typeface="Trebuchet MS"/>
              </a:rPr>
              <a:t>Goal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Rewards</a:t>
            </a:r>
            <a:r>
              <a:rPr spc="-110" dirty="0"/>
              <a:t> </a:t>
            </a:r>
            <a:r>
              <a:rPr dirty="0"/>
              <a:t>that</a:t>
            </a:r>
            <a:r>
              <a:rPr spc="-105" dirty="0"/>
              <a:t> </a:t>
            </a:r>
            <a:r>
              <a:rPr spc="-45" dirty="0"/>
              <a:t>incentivize</a:t>
            </a:r>
            <a:r>
              <a:rPr spc="-110" dirty="0"/>
              <a:t> </a:t>
            </a:r>
            <a:r>
              <a:rPr spc="-55" dirty="0"/>
              <a:t>center-</a:t>
            </a:r>
            <a:r>
              <a:rPr dirty="0"/>
              <a:t>line</a:t>
            </a:r>
            <a:r>
              <a:rPr spc="-114" dirty="0"/>
              <a:t> </a:t>
            </a:r>
            <a:r>
              <a:rPr spc="-10" dirty="0"/>
              <a:t>driving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0009" y="2559539"/>
            <a:ext cx="5567240" cy="27871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Iteration</a:t>
            </a:r>
            <a:r>
              <a:rPr spc="-70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spc="-10" dirty="0"/>
              <a:t>convergence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5964" y="2553623"/>
            <a:ext cx="5593784" cy="27868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988" y="2843115"/>
            <a:ext cx="4178165" cy="220788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5824" y="3320493"/>
            <a:ext cx="2839402" cy="21283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Exploration</a:t>
            </a:r>
            <a:r>
              <a:rPr spc="-100" dirty="0"/>
              <a:t> </a:t>
            </a:r>
            <a:r>
              <a:rPr spc="-65" dirty="0"/>
              <a:t>vs.</a:t>
            </a:r>
            <a:r>
              <a:rPr spc="-95" dirty="0"/>
              <a:t> </a:t>
            </a:r>
            <a:r>
              <a:rPr spc="-10" dirty="0"/>
              <a:t>Exploitation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48458" y="2351678"/>
            <a:ext cx="1894839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225" dirty="0">
                <a:solidFill>
                  <a:srgbClr val="E659D6"/>
                </a:solidFill>
                <a:latin typeface="Trebuchet MS"/>
                <a:cs typeface="Trebuchet MS"/>
              </a:rPr>
              <a:t>EXPLOITATION </a:t>
            </a:r>
            <a:endParaRPr sz="17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5471" y="3320493"/>
            <a:ext cx="2839402" cy="212809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330620" y="3142843"/>
            <a:ext cx="19685" cy="2472690"/>
          </a:xfrm>
          <a:custGeom>
            <a:avLst/>
            <a:gdLst/>
            <a:ahLst/>
            <a:cxnLst/>
            <a:rect l="l" t="t" r="r" b="b"/>
            <a:pathLst>
              <a:path w="19685" h="2472690">
                <a:moveTo>
                  <a:pt x="0" y="0"/>
                </a:moveTo>
                <a:lnTo>
                  <a:pt x="19457" y="2472278"/>
                </a:lnTo>
              </a:path>
            </a:pathLst>
          </a:custGeom>
          <a:ln w="17925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81238" y="2357774"/>
            <a:ext cx="180848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b="1" spc="225" dirty="0">
                <a:solidFill>
                  <a:srgbClr val="E659D6"/>
                </a:solidFill>
                <a:latin typeface="Trebuchet MS"/>
                <a:cs typeface="Trebuchet MS"/>
              </a:rPr>
              <a:t>EXPLORATION 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How</a:t>
            </a:r>
            <a:r>
              <a:rPr spc="-45" dirty="0"/>
              <a:t> </a:t>
            </a:r>
            <a:r>
              <a:rPr dirty="0"/>
              <a:t>does</a:t>
            </a:r>
            <a:r>
              <a:rPr spc="-45" dirty="0"/>
              <a:t> </a:t>
            </a:r>
            <a:r>
              <a:rPr dirty="0"/>
              <a:t>learning</a:t>
            </a:r>
            <a:r>
              <a:rPr spc="-40" dirty="0"/>
              <a:t> </a:t>
            </a:r>
            <a:r>
              <a:rPr spc="-10" dirty="0"/>
              <a:t>happen?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552" y="2918459"/>
            <a:ext cx="5474208" cy="2535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85549" y="5499212"/>
            <a:ext cx="5175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3632" y="4950571"/>
            <a:ext cx="500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endParaRPr sz="13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59027" y="3669611"/>
            <a:ext cx="1348105" cy="1206500"/>
            <a:chOff x="7659027" y="3669611"/>
            <a:chExt cx="1348105" cy="1206500"/>
          </a:xfrm>
        </p:grpSpPr>
        <p:sp>
          <p:nvSpPr>
            <p:cNvPr id="7" name="object 7"/>
            <p:cNvSpPr/>
            <p:nvPr/>
          </p:nvSpPr>
          <p:spPr>
            <a:xfrm>
              <a:off x="8129798" y="4225661"/>
              <a:ext cx="90805" cy="52705"/>
            </a:xfrm>
            <a:custGeom>
              <a:avLst/>
              <a:gdLst/>
              <a:ahLst/>
              <a:cxnLst/>
              <a:rect l="l" t="t" r="r" b="b"/>
              <a:pathLst>
                <a:path w="90804" h="52704">
                  <a:moveTo>
                    <a:pt x="90321" y="52590"/>
                  </a:moveTo>
                  <a:lnTo>
                    <a:pt x="0" y="0"/>
                  </a:lnTo>
                </a:path>
              </a:pathLst>
            </a:custGeom>
            <a:ln w="234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52002" y="3855166"/>
              <a:ext cx="414020" cy="879475"/>
            </a:xfrm>
            <a:custGeom>
              <a:avLst/>
              <a:gdLst/>
              <a:ahLst/>
              <a:cxnLst/>
              <a:rect l="l" t="t" r="r" b="b"/>
              <a:pathLst>
                <a:path w="414020" h="879475">
                  <a:moveTo>
                    <a:pt x="15201" y="815915"/>
                  </a:moveTo>
                  <a:lnTo>
                    <a:pt x="23259" y="814922"/>
                  </a:lnTo>
                  <a:lnTo>
                    <a:pt x="31309" y="813752"/>
                  </a:lnTo>
                  <a:lnTo>
                    <a:pt x="39351" y="812402"/>
                  </a:lnTo>
                  <a:lnTo>
                    <a:pt x="47382" y="810866"/>
                  </a:lnTo>
                  <a:lnTo>
                    <a:pt x="73237" y="879003"/>
                  </a:lnTo>
                  <a:lnTo>
                    <a:pt x="232095" y="807555"/>
                  </a:lnTo>
                  <a:lnTo>
                    <a:pt x="198687" y="742870"/>
                  </a:lnTo>
                  <a:lnTo>
                    <a:pt x="223594" y="722381"/>
                  </a:lnTo>
                  <a:lnTo>
                    <a:pt x="246423" y="700047"/>
                  </a:lnTo>
                  <a:lnTo>
                    <a:pt x="267108" y="676029"/>
                  </a:lnTo>
                  <a:lnTo>
                    <a:pt x="285582" y="650487"/>
                  </a:lnTo>
                  <a:lnTo>
                    <a:pt x="351827" y="680299"/>
                  </a:lnTo>
                  <a:lnTo>
                    <a:pt x="413838" y="516996"/>
                  </a:lnTo>
                  <a:lnTo>
                    <a:pt x="344483" y="494887"/>
                  </a:lnTo>
                  <a:lnTo>
                    <a:pt x="347615" y="463476"/>
                  </a:lnTo>
                  <a:lnTo>
                    <a:pt x="348098" y="431752"/>
                  </a:lnTo>
                  <a:lnTo>
                    <a:pt x="345873" y="399878"/>
                  </a:lnTo>
                  <a:lnTo>
                    <a:pt x="340882" y="368018"/>
                  </a:lnTo>
                  <a:lnTo>
                    <a:pt x="408880" y="341999"/>
                  </a:lnTo>
                  <a:lnTo>
                    <a:pt x="337724" y="182488"/>
                  </a:lnTo>
                  <a:lnTo>
                    <a:pt x="273070" y="216116"/>
                  </a:lnTo>
                  <a:lnTo>
                    <a:pt x="252690" y="191166"/>
                  </a:lnTo>
                  <a:lnTo>
                    <a:pt x="230476" y="168294"/>
                  </a:lnTo>
                  <a:lnTo>
                    <a:pt x="206586" y="147565"/>
                  </a:lnTo>
                  <a:lnTo>
                    <a:pt x="181181" y="129040"/>
                  </a:lnTo>
                  <a:lnTo>
                    <a:pt x="210988" y="62254"/>
                  </a:lnTo>
                  <a:lnTo>
                    <a:pt x="48341" y="0"/>
                  </a:lnTo>
                  <a:lnTo>
                    <a:pt x="26228" y="69898"/>
                  </a:lnTo>
                  <a:lnTo>
                    <a:pt x="19701" y="69015"/>
                  </a:lnTo>
                  <a:lnTo>
                    <a:pt x="13153" y="68251"/>
                  </a:lnTo>
                  <a:lnTo>
                    <a:pt x="6586" y="67606"/>
                  </a:lnTo>
                  <a:lnTo>
                    <a:pt x="0" y="67080"/>
                  </a:lnTo>
                </a:path>
              </a:pathLst>
            </a:custGeom>
            <a:ln w="2340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51569" y="4121450"/>
              <a:ext cx="154305" cy="353695"/>
            </a:xfrm>
            <a:custGeom>
              <a:avLst/>
              <a:gdLst/>
              <a:ahLst/>
              <a:cxnLst/>
              <a:rect l="l" t="t" r="r" b="b"/>
              <a:pathLst>
                <a:path w="154304" h="353695">
                  <a:moveTo>
                    <a:pt x="0" y="0"/>
                  </a:moveTo>
                  <a:lnTo>
                    <a:pt x="49422" y="14330"/>
                  </a:lnTo>
                  <a:lnTo>
                    <a:pt x="91797" y="41507"/>
                  </a:lnTo>
                  <a:lnTo>
                    <a:pt x="124863" y="79262"/>
                  </a:lnTo>
                  <a:lnTo>
                    <a:pt x="146360" y="125325"/>
                  </a:lnTo>
                  <a:lnTo>
                    <a:pt x="154028" y="177428"/>
                  </a:lnTo>
                  <a:lnTo>
                    <a:pt x="146958" y="227519"/>
                  </a:lnTo>
                  <a:lnTo>
                    <a:pt x="127076" y="272136"/>
                  </a:lnTo>
                  <a:lnTo>
                    <a:pt x="96379" y="309274"/>
                  </a:lnTo>
                  <a:lnTo>
                    <a:pt x="56863" y="336932"/>
                  </a:lnTo>
                  <a:lnTo>
                    <a:pt x="10524" y="353106"/>
                  </a:lnTo>
                </a:path>
              </a:pathLst>
            </a:custGeom>
            <a:ln w="234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77976" y="3854769"/>
              <a:ext cx="443865" cy="885825"/>
            </a:xfrm>
            <a:custGeom>
              <a:avLst/>
              <a:gdLst/>
              <a:ahLst/>
              <a:cxnLst/>
              <a:rect l="l" t="t" r="r" b="b"/>
              <a:pathLst>
                <a:path w="443865" h="885825">
                  <a:moveTo>
                    <a:pt x="332801" y="626370"/>
                  </a:moveTo>
                  <a:lnTo>
                    <a:pt x="333561" y="497587"/>
                  </a:lnTo>
                  <a:lnTo>
                    <a:pt x="222366" y="442378"/>
                  </a:lnTo>
                </a:path>
                <a:path w="443865" h="885825">
                  <a:moveTo>
                    <a:pt x="333503" y="0"/>
                  </a:moveTo>
                  <a:lnTo>
                    <a:pt x="111908" y="131377"/>
                  </a:lnTo>
                  <a:lnTo>
                    <a:pt x="111908" y="273897"/>
                  </a:lnTo>
                  <a:lnTo>
                    <a:pt x="2233" y="331807"/>
                  </a:lnTo>
                  <a:lnTo>
                    <a:pt x="1870" y="552738"/>
                  </a:lnTo>
                  <a:lnTo>
                    <a:pt x="111931" y="626464"/>
                  </a:lnTo>
                  <a:lnTo>
                    <a:pt x="111908" y="757618"/>
                  </a:lnTo>
                  <a:lnTo>
                    <a:pt x="333094" y="885649"/>
                  </a:lnTo>
                  <a:lnTo>
                    <a:pt x="443224" y="820553"/>
                  </a:lnTo>
                  <a:lnTo>
                    <a:pt x="443622" y="68430"/>
                  </a:lnTo>
                  <a:lnTo>
                    <a:pt x="333503" y="0"/>
                  </a:lnTo>
                  <a:close/>
                </a:path>
                <a:path w="443865" h="885825">
                  <a:moveTo>
                    <a:pt x="109055" y="508378"/>
                  </a:moveTo>
                  <a:lnTo>
                    <a:pt x="223150" y="442378"/>
                  </a:lnTo>
                </a:path>
                <a:path w="443865" h="885825">
                  <a:moveTo>
                    <a:pt x="207235" y="697630"/>
                  </a:moveTo>
                  <a:lnTo>
                    <a:pt x="443645" y="560898"/>
                  </a:lnTo>
                </a:path>
                <a:path w="443865" h="885825">
                  <a:moveTo>
                    <a:pt x="215104" y="816127"/>
                  </a:moveTo>
                  <a:lnTo>
                    <a:pt x="344284" y="738338"/>
                  </a:lnTo>
                </a:path>
                <a:path w="443865" h="885825">
                  <a:moveTo>
                    <a:pt x="112317" y="626534"/>
                  </a:moveTo>
                  <a:lnTo>
                    <a:pt x="220086" y="564186"/>
                  </a:lnTo>
                </a:path>
                <a:path w="443865" h="885825">
                  <a:moveTo>
                    <a:pt x="0" y="445630"/>
                  </a:moveTo>
                  <a:lnTo>
                    <a:pt x="107792" y="383294"/>
                  </a:lnTo>
                </a:path>
                <a:path w="443865" h="885825">
                  <a:moveTo>
                    <a:pt x="223840" y="201087"/>
                  </a:moveTo>
                  <a:lnTo>
                    <a:pt x="223840" y="66528"/>
                  </a:lnTo>
                </a:path>
                <a:path w="443865" h="885825">
                  <a:moveTo>
                    <a:pt x="223851" y="336245"/>
                  </a:moveTo>
                  <a:lnTo>
                    <a:pt x="112341" y="273557"/>
                  </a:lnTo>
                </a:path>
                <a:path w="443865" h="885825">
                  <a:moveTo>
                    <a:pt x="222366" y="442378"/>
                  </a:moveTo>
                  <a:lnTo>
                    <a:pt x="222378" y="336245"/>
                  </a:lnTo>
                  <a:lnTo>
                    <a:pt x="332801" y="273897"/>
                  </a:lnTo>
                  <a:lnTo>
                    <a:pt x="332801" y="131295"/>
                  </a:lnTo>
                </a:path>
              </a:pathLst>
            </a:custGeom>
            <a:ln w="234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5707" y="3681329"/>
              <a:ext cx="600075" cy="591185"/>
            </a:xfrm>
            <a:custGeom>
              <a:avLst/>
              <a:gdLst/>
              <a:ahLst/>
              <a:cxnLst/>
              <a:rect l="l" t="t" r="r" b="b"/>
              <a:pathLst>
                <a:path w="600075" h="591185">
                  <a:moveTo>
                    <a:pt x="179415" y="252457"/>
                  </a:moveTo>
                  <a:lnTo>
                    <a:pt x="258090" y="252457"/>
                  </a:lnTo>
                  <a:lnTo>
                    <a:pt x="258090" y="173447"/>
                  </a:lnTo>
                  <a:lnTo>
                    <a:pt x="179415" y="173447"/>
                  </a:lnTo>
                  <a:lnTo>
                    <a:pt x="179415" y="252457"/>
                  </a:lnTo>
                  <a:close/>
                </a:path>
                <a:path w="600075" h="591185">
                  <a:moveTo>
                    <a:pt x="159127" y="78997"/>
                  </a:moveTo>
                  <a:lnTo>
                    <a:pt x="237802" y="78997"/>
                  </a:lnTo>
                  <a:lnTo>
                    <a:pt x="237802" y="0"/>
                  </a:lnTo>
                  <a:lnTo>
                    <a:pt x="159127" y="0"/>
                  </a:lnTo>
                  <a:lnTo>
                    <a:pt x="159127" y="78997"/>
                  </a:lnTo>
                  <a:close/>
                </a:path>
                <a:path w="600075" h="591185">
                  <a:moveTo>
                    <a:pt x="0" y="130121"/>
                  </a:moveTo>
                  <a:lnTo>
                    <a:pt x="78686" y="130121"/>
                  </a:lnTo>
                  <a:lnTo>
                    <a:pt x="78686" y="51123"/>
                  </a:lnTo>
                  <a:lnTo>
                    <a:pt x="0" y="51123"/>
                  </a:lnTo>
                  <a:lnTo>
                    <a:pt x="0" y="130121"/>
                  </a:lnTo>
                  <a:close/>
                </a:path>
                <a:path w="600075" h="591185">
                  <a:moveTo>
                    <a:pt x="328907" y="386676"/>
                  </a:moveTo>
                  <a:lnTo>
                    <a:pt x="407582" y="386676"/>
                  </a:lnTo>
                  <a:lnTo>
                    <a:pt x="407582" y="307678"/>
                  </a:lnTo>
                  <a:lnTo>
                    <a:pt x="328907" y="307678"/>
                  </a:lnTo>
                  <a:lnTo>
                    <a:pt x="328907" y="386676"/>
                  </a:lnTo>
                  <a:close/>
                </a:path>
                <a:path w="600075" h="591185">
                  <a:moveTo>
                    <a:pt x="520859" y="361114"/>
                  </a:moveTo>
                  <a:lnTo>
                    <a:pt x="599534" y="361114"/>
                  </a:lnTo>
                  <a:lnTo>
                    <a:pt x="599534" y="282104"/>
                  </a:lnTo>
                  <a:lnTo>
                    <a:pt x="520859" y="282104"/>
                  </a:lnTo>
                  <a:lnTo>
                    <a:pt x="520859" y="361114"/>
                  </a:lnTo>
                  <a:close/>
                </a:path>
                <a:path w="600075" h="591185">
                  <a:moveTo>
                    <a:pt x="374442" y="220367"/>
                  </a:moveTo>
                  <a:lnTo>
                    <a:pt x="453129" y="220367"/>
                  </a:lnTo>
                  <a:lnTo>
                    <a:pt x="453129" y="141357"/>
                  </a:lnTo>
                  <a:lnTo>
                    <a:pt x="374442" y="141357"/>
                  </a:lnTo>
                  <a:lnTo>
                    <a:pt x="374442" y="220367"/>
                  </a:lnTo>
                  <a:close/>
                </a:path>
                <a:path w="600075" h="591185">
                  <a:moveTo>
                    <a:pt x="508124" y="94978"/>
                  </a:moveTo>
                  <a:lnTo>
                    <a:pt x="586799" y="94978"/>
                  </a:lnTo>
                  <a:lnTo>
                    <a:pt x="586799" y="15968"/>
                  </a:lnTo>
                  <a:lnTo>
                    <a:pt x="508124" y="15968"/>
                  </a:lnTo>
                  <a:lnTo>
                    <a:pt x="508124" y="94978"/>
                  </a:lnTo>
                  <a:close/>
                </a:path>
                <a:path w="600075" h="591185">
                  <a:moveTo>
                    <a:pt x="336251" y="591063"/>
                  </a:moveTo>
                  <a:lnTo>
                    <a:pt x="414937" y="591063"/>
                  </a:lnTo>
                  <a:lnTo>
                    <a:pt x="414937" y="512053"/>
                  </a:lnTo>
                  <a:lnTo>
                    <a:pt x="336251" y="512053"/>
                  </a:lnTo>
                  <a:lnTo>
                    <a:pt x="336251" y="591063"/>
                  </a:lnTo>
                  <a:close/>
                </a:path>
              </a:pathLst>
            </a:custGeom>
            <a:ln w="2343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70744" y="3761218"/>
              <a:ext cx="1090930" cy="1103630"/>
            </a:xfrm>
            <a:custGeom>
              <a:avLst/>
              <a:gdLst/>
              <a:ahLst/>
              <a:cxnLst/>
              <a:rect l="l" t="t" r="r" b="b"/>
              <a:pathLst>
                <a:path w="1090929" h="1103629">
                  <a:moveTo>
                    <a:pt x="1090539" y="645802"/>
                  </a:moveTo>
                  <a:lnTo>
                    <a:pt x="1080099" y="693729"/>
                  </a:lnTo>
                  <a:lnTo>
                    <a:pt x="1065619" y="740002"/>
                  </a:lnTo>
                  <a:lnTo>
                    <a:pt x="1047295" y="784422"/>
                  </a:lnTo>
                  <a:lnTo>
                    <a:pt x="1025326" y="826792"/>
                  </a:lnTo>
                  <a:lnTo>
                    <a:pt x="999909" y="866912"/>
                  </a:lnTo>
                  <a:lnTo>
                    <a:pt x="971242" y="904585"/>
                  </a:lnTo>
                  <a:lnTo>
                    <a:pt x="939521" y="939611"/>
                  </a:lnTo>
                  <a:lnTo>
                    <a:pt x="904946" y="971793"/>
                  </a:lnTo>
                  <a:lnTo>
                    <a:pt x="867713" y="1000932"/>
                  </a:lnTo>
                  <a:lnTo>
                    <a:pt x="828020" y="1026830"/>
                  </a:lnTo>
                  <a:lnTo>
                    <a:pt x="786064" y="1049288"/>
                  </a:lnTo>
                  <a:lnTo>
                    <a:pt x="742043" y="1068107"/>
                  </a:lnTo>
                  <a:lnTo>
                    <a:pt x="696155" y="1083090"/>
                  </a:lnTo>
                  <a:lnTo>
                    <a:pt x="648597" y="1094038"/>
                  </a:lnTo>
                  <a:lnTo>
                    <a:pt x="599567" y="1100752"/>
                  </a:lnTo>
                  <a:lnTo>
                    <a:pt x="549263" y="1103034"/>
                  </a:lnTo>
                  <a:lnTo>
                    <a:pt x="501871" y="1101010"/>
                  </a:lnTo>
                  <a:lnTo>
                    <a:pt x="455598" y="1095047"/>
                  </a:lnTo>
                  <a:lnTo>
                    <a:pt x="410610" y="1085311"/>
                  </a:lnTo>
                  <a:lnTo>
                    <a:pt x="367071" y="1071968"/>
                  </a:lnTo>
                  <a:lnTo>
                    <a:pt x="325145" y="1055183"/>
                  </a:lnTo>
                  <a:lnTo>
                    <a:pt x="284999" y="1035121"/>
                  </a:lnTo>
                  <a:lnTo>
                    <a:pt x="246797" y="1011949"/>
                  </a:lnTo>
                  <a:lnTo>
                    <a:pt x="210703" y="985832"/>
                  </a:lnTo>
                  <a:lnTo>
                    <a:pt x="176883" y="956936"/>
                  </a:lnTo>
                  <a:lnTo>
                    <a:pt x="145501" y="925425"/>
                  </a:lnTo>
                  <a:lnTo>
                    <a:pt x="116722" y="891466"/>
                  </a:lnTo>
                  <a:lnTo>
                    <a:pt x="90712" y="855224"/>
                  </a:lnTo>
                  <a:lnTo>
                    <a:pt x="67635" y="816865"/>
                  </a:lnTo>
                  <a:lnTo>
                    <a:pt x="47655" y="776554"/>
                  </a:lnTo>
                  <a:lnTo>
                    <a:pt x="30939" y="734456"/>
                  </a:lnTo>
                  <a:lnTo>
                    <a:pt x="17650" y="690739"/>
                  </a:lnTo>
                  <a:lnTo>
                    <a:pt x="7954" y="645566"/>
                  </a:lnTo>
                  <a:lnTo>
                    <a:pt x="2016" y="599103"/>
                  </a:lnTo>
                  <a:lnTo>
                    <a:pt x="0" y="551517"/>
                  </a:lnTo>
                  <a:lnTo>
                    <a:pt x="2016" y="503929"/>
                  </a:lnTo>
                  <a:lnTo>
                    <a:pt x="7954" y="457465"/>
                  </a:lnTo>
                  <a:lnTo>
                    <a:pt x="17650" y="412291"/>
                  </a:lnTo>
                  <a:lnTo>
                    <a:pt x="30939" y="368572"/>
                  </a:lnTo>
                  <a:lnTo>
                    <a:pt x="47655" y="326475"/>
                  </a:lnTo>
                  <a:lnTo>
                    <a:pt x="67635" y="286164"/>
                  </a:lnTo>
                  <a:lnTo>
                    <a:pt x="90712" y="247804"/>
                  </a:lnTo>
                  <a:lnTo>
                    <a:pt x="116722" y="211563"/>
                  </a:lnTo>
                  <a:lnTo>
                    <a:pt x="145501" y="177604"/>
                  </a:lnTo>
                  <a:lnTo>
                    <a:pt x="176883" y="146094"/>
                  </a:lnTo>
                  <a:lnTo>
                    <a:pt x="210703" y="117198"/>
                  </a:lnTo>
                  <a:lnTo>
                    <a:pt x="246797" y="91081"/>
                  </a:lnTo>
                  <a:lnTo>
                    <a:pt x="284999" y="67910"/>
                  </a:lnTo>
                  <a:lnTo>
                    <a:pt x="325145" y="47849"/>
                  </a:lnTo>
                  <a:lnTo>
                    <a:pt x="367071" y="31065"/>
                  </a:lnTo>
                  <a:lnTo>
                    <a:pt x="410610" y="17722"/>
                  </a:lnTo>
                  <a:lnTo>
                    <a:pt x="455598" y="7987"/>
                  </a:lnTo>
                  <a:lnTo>
                    <a:pt x="501871" y="2024"/>
                  </a:lnTo>
                  <a:lnTo>
                    <a:pt x="549263" y="0"/>
                  </a:lnTo>
                  <a:lnTo>
                    <a:pt x="569702" y="374"/>
                  </a:lnTo>
                  <a:lnTo>
                    <a:pt x="589949" y="1489"/>
                  </a:lnTo>
                  <a:lnTo>
                    <a:pt x="609993" y="3333"/>
                  </a:lnTo>
                  <a:lnTo>
                    <a:pt x="629820" y="5894"/>
                  </a:lnTo>
                </a:path>
              </a:pathLst>
            </a:custGeom>
            <a:ln w="23434">
              <a:solidFill>
                <a:srgbClr val="FFFFFF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285295" y="4262643"/>
            <a:ext cx="182245" cy="339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100" dirty="0">
                <a:solidFill>
                  <a:srgbClr val="FFFFFF"/>
                </a:solidFill>
                <a:latin typeface="Trebuchet MS"/>
                <a:cs typeface="Trebuchet MS"/>
              </a:rPr>
              <a:t>=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  <p:sp>
        <p:nvSpPr>
          <p:cNvPr id="14" name="object 14"/>
          <p:cNvSpPr txBox="1"/>
          <p:nvPr/>
        </p:nvSpPr>
        <p:spPr>
          <a:xfrm>
            <a:off x="3944654" y="2621900"/>
            <a:ext cx="59944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State</a:t>
            </a: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3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Reward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9031" y="2746642"/>
            <a:ext cx="4829422" cy="23583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85180" y="5310235"/>
            <a:ext cx="15760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FFFFFF"/>
                </a:solidFill>
                <a:latin typeface="Trebuchet MS"/>
                <a:cs typeface="Trebuchet MS"/>
              </a:rPr>
              <a:t>CNN</a:t>
            </a: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Trebuchet MS"/>
                <a:cs typeface="Trebuchet MS"/>
              </a:rPr>
              <a:t>feature</a:t>
            </a:r>
            <a:r>
              <a:rPr sz="1300" spc="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extractor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8042" y="5322427"/>
            <a:ext cx="10629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40" dirty="0">
                <a:solidFill>
                  <a:srgbClr val="FFFFFF"/>
                </a:solidFill>
                <a:latin typeface="Trebuchet MS"/>
                <a:cs typeface="Trebuchet MS"/>
              </a:rPr>
              <a:t>Policy</a:t>
            </a:r>
            <a:r>
              <a:rPr sz="13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8504" y="3761851"/>
            <a:ext cx="508000" cy="40322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3970">
              <a:lnSpc>
                <a:spcPts val="1420"/>
              </a:lnSpc>
              <a:spcBef>
                <a:spcPts val="260"/>
              </a:spcBef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Action </a:t>
            </a:r>
            <a:r>
              <a:rPr sz="1300" spc="-25" dirty="0">
                <a:solidFill>
                  <a:srgbClr val="FFFFFF"/>
                </a:solidFill>
                <a:latin typeface="Trebuchet MS"/>
                <a:cs typeface="Trebuchet MS"/>
              </a:rPr>
              <a:t>output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6944" y="4770739"/>
            <a:ext cx="3994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FFFFFF"/>
                </a:solidFill>
                <a:latin typeface="Trebuchet MS"/>
                <a:cs typeface="Trebuchet MS"/>
              </a:rPr>
              <a:t>Input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1855" y="3919934"/>
            <a:ext cx="277495" cy="249554"/>
          </a:xfrm>
          <a:custGeom>
            <a:avLst/>
            <a:gdLst/>
            <a:ahLst/>
            <a:cxnLst/>
            <a:rect l="l" t="t" r="r" b="b"/>
            <a:pathLst>
              <a:path w="277495" h="249554">
                <a:moveTo>
                  <a:pt x="235406" y="34276"/>
                </a:moveTo>
                <a:lnTo>
                  <a:pt x="0" y="245898"/>
                </a:lnTo>
                <a:lnTo>
                  <a:pt x="2995" y="249227"/>
                </a:lnTo>
                <a:lnTo>
                  <a:pt x="238403" y="37605"/>
                </a:lnTo>
                <a:lnTo>
                  <a:pt x="235406" y="34276"/>
                </a:lnTo>
                <a:close/>
              </a:path>
              <a:path w="277495" h="249554">
                <a:moveTo>
                  <a:pt x="265757" y="28286"/>
                </a:moveTo>
                <a:lnTo>
                  <a:pt x="242069" y="28286"/>
                </a:lnTo>
                <a:lnTo>
                  <a:pt x="245066" y="31615"/>
                </a:lnTo>
                <a:lnTo>
                  <a:pt x="238403" y="37605"/>
                </a:lnTo>
                <a:lnTo>
                  <a:pt x="254887" y="55916"/>
                </a:lnTo>
                <a:lnTo>
                  <a:pt x="265757" y="28286"/>
                </a:lnTo>
                <a:close/>
              </a:path>
              <a:path w="277495" h="249554">
                <a:moveTo>
                  <a:pt x="242069" y="28286"/>
                </a:moveTo>
                <a:lnTo>
                  <a:pt x="235406" y="34276"/>
                </a:lnTo>
                <a:lnTo>
                  <a:pt x="238403" y="37605"/>
                </a:lnTo>
                <a:lnTo>
                  <a:pt x="245066" y="31615"/>
                </a:lnTo>
                <a:lnTo>
                  <a:pt x="242069" y="28286"/>
                </a:lnTo>
                <a:close/>
              </a:path>
              <a:path w="277495" h="249554">
                <a:moveTo>
                  <a:pt x="276885" y="0"/>
                </a:moveTo>
                <a:lnTo>
                  <a:pt x="218922" y="15965"/>
                </a:lnTo>
                <a:lnTo>
                  <a:pt x="235406" y="34276"/>
                </a:lnTo>
                <a:lnTo>
                  <a:pt x="242069" y="28286"/>
                </a:lnTo>
                <a:lnTo>
                  <a:pt x="265757" y="28286"/>
                </a:lnTo>
                <a:lnTo>
                  <a:pt x="2768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8500" y="3253566"/>
            <a:ext cx="1894241" cy="134445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AWS</a:t>
            </a:r>
            <a:r>
              <a:rPr spc="-140" dirty="0"/>
              <a:t> </a:t>
            </a:r>
            <a:r>
              <a:rPr spc="-25" dirty="0"/>
              <a:t>DeepRacer</a:t>
            </a:r>
            <a:r>
              <a:rPr spc="-135" dirty="0"/>
              <a:t> </a:t>
            </a:r>
            <a:r>
              <a:rPr dirty="0"/>
              <a:t>neural</a:t>
            </a:r>
            <a:r>
              <a:rPr spc="-135" dirty="0"/>
              <a:t> </a:t>
            </a:r>
            <a:r>
              <a:rPr dirty="0"/>
              <a:t>network</a:t>
            </a:r>
            <a:r>
              <a:rPr spc="-135" dirty="0"/>
              <a:t> </a:t>
            </a:r>
            <a:r>
              <a:rPr spc="-25" dirty="0"/>
              <a:t>architecture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Agenda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spc="-10" dirty="0"/>
              <a:t>Pravin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616823" y="1965924"/>
            <a:ext cx="5691505" cy="19030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50" dirty="0">
                <a:solidFill>
                  <a:srgbClr val="FFFFFF"/>
                </a:solidFill>
                <a:latin typeface="Trebuchet MS"/>
                <a:cs typeface="Trebuchet MS"/>
              </a:rPr>
              <a:t>Machine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4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45" dirty="0">
                <a:solidFill>
                  <a:srgbClr val="FFFFFF"/>
                </a:solidFill>
                <a:latin typeface="Trebuchet MS"/>
                <a:cs typeface="Trebuchet MS"/>
              </a:rPr>
              <a:t>Introducing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DeepRacer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33528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Reinforcement</a:t>
            </a:r>
            <a:r>
              <a:rPr sz="20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r>
              <a:rPr sz="2000" spc="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Trebuchet MS"/>
                <a:cs typeface="Trebuchet MS"/>
              </a:rPr>
              <a:t>Sunday</a:t>
            </a:r>
            <a:r>
              <a:rPr sz="2000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driver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33528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16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DeepRacer</a:t>
            </a:r>
            <a:r>
              <a:rPr sz="20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console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335280" algn="l"/>
              </a:tabLst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sz="2000" spc="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observation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7670165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dirty="0"/>
              <a:t>The</a:t>
            </a:r>
            <a:r>
              <a:rPr sz="4500" spc="-250" dirty="0"/>
              <a:t> </a:t>
            </a:r>
            <a:r>
              <a:rPr sz="4500" spc="245" dirty="0"/>
              <a:t>AWS</a:t>
            </a:r>
            <a:r>
              <a:rPr sz="4500" spc="-240" dirty="0"/>
              <a:t> </a:t>
            </a:r>
            <a:r>
              <a:rPr sz="4500" spc="-10" dirty="0"/>
              <a:t>DeepRacer</a:t>
            </a:r>
            <a:r>
              <a:rPr sz="4500" spc="-250" dirty="0"/>
              <a:t> </a:t>
            </a:r>
            <a:r>
              <a:rPr sz="4500" spc="-10" dirty="0"/>
              <a:t>console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30" dirty="0"/>
              <a:t>AWS</a:t>
            </a:r>
            <a:r>
              <a:rPr spc="-55" dirty="0"/>
              <a:t> </a:t>
            </a:r>
            <a:r>
              <a:rPr spc="-25" dirty="0"/>
              <a:t>DeepRacer</a:t>
            </a:r>
            <a:r>
              <a:rPr spc="-50" dirty="0"/>
              <a:t> </a:t>
            </a:r>
            <a:r>
              <a:rPr dirty="0"/>
              <a:t>simulator</a:t>
            </a:r>
            <a:r>
              <a:rPr spc="-50" dirty="0"/>
              <a:t> </a:t>
            </a:r>
            <a:r>
              <a:rPr spc="-30" dirty="0"/>
              <a:t>architecture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2620659" y="2384599"/>
            <a:ext cx="5113655" cy="3634104"/>
          </a:xfrm>
          <a:custGeom>
            <a:avLst/>
            <a:gdLst/>
            <a:ahLst/>
            <a:cxnLst/>
            <a:rect l="l" t="t" r="r" b="b"/>
            <a:pathLst>
              <a:path w="5113655" h="3634104">
                <a:moveTo>
                  <a:pt x="0" y="0"/>
                </a:moveTo>
                <a:lnTo>
                  <a:pt x="5113278" y="0"/>
                </a:lnTo>
                <a:lnTo>
                  <a:pt x="5113278" y="3633483"/>
                </a:lnTo>
                <a:lnTo>
                  <a:pt x="0" y="3633483"/>
                </a:lnTo>
                <a:lnTo>
                  <a:pt x="0" y="0"/>
                </a:lnTo>
                <a:close/>
              </a:path>
            </a:pathLst>
          </a:custGeom>
          <a:ln w="895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97806" y="4763093"/>
            <a:ext cx="582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DeepRacer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772641" y="2669805"/>
            <a:ext cx="3896995" cy="3289300"/>
            <a:chOff x="3772641" y="2669805"/>
            <a:chExt cx="3896995" cy="3289300"/>
          </a:xfrm>
        </p:grpSpPr>
        <p:sp>
          <p:nvSpPr>
            <p:cNvPr id="6" name="object 6"/>
            <p:cNvSpPr/>
            <p:nvPr/>
          </p:nvSpPr>
          <p:spPr>
            <a:xfrm>
              <a:off x="3772641" y="4380481"/>
              <a:ext cx="397510" cy="90170"/>
            </a:xfrm>
            <a:custGeom>
              <a:avLst/>
              <a:gdLst/>
              <a:ahLst/>
              <a:cxnLst/>
              <a:rect l="l" t="t" r="r" b="b"/>
              <a:pathLst>
                <a:path w="397510" h="90170">
                  <a:moveTo>
                    <a:pt x="307395" y="0"/>
                  </a:moveTo>
                  <a:lnTo>
                    <a:pt x="307395" y="89566"/>
                  </a:lnTo>
                  <a:lnTo>
                    <a:pt x="383578" y="51501"/>
                  </a:lnTo>
                  <a:lnTo>
                    <a:pt x="316358" y="51501"/>
                  </a:lnTo>
                  <a:lnTo>
                    <a:pt x="316358" y="38065"/>
                  </a:lnTo>
                  <a:lnTo>
                    <a:pt x="383580" y="38065"/>
                  </a:lnTo>
                  <a:lnTo>
                    <a:pt x="307395" y="0"/>
                  </a:lnTo>
                  <a:close/>
                </a:path>
                <a:path w="397510" h="90170">
                  <a:moveTo>
                    <a:pt x="307395" y="38065"/>
                  </a:moveTo>
                  <a:lnTo>
                    <a:pt x="0" y="38065"/>
                  </a:lnTo>
                  <a:lnTo>
                    <a:pt x="0" y="51501"/>
                  </a:lnTo>
                  <a:lnTo>
                    <a:pt x="307395" y="51501"/>
                  </a:lnTo>
                  <a:lnTo>
                    <a:pt x="307395" y="38065"/>
                  </a:lnTo>
                  <a:close/>
                </a:path>
                <a:path w="397510" h="90170">
                  <a:moveTo>
                    <a:pt x="383580" y="38065"/>
                  </a:moveTo>
                  <a:lnTo>
                    <a:pt x="316358" y="38065"/>
                  </a:lnTo>
                  <a:lnTo>
                    <a:pt x="316358" y="51501"/>
                  </a:lnTo>
                  <a:lnTo>
                    <a:pt x="383578" y="51501"/>
                  </a:lnTo>
                  <a:lnTo>
                    <a:pt x="397023" y="44782"/>
                  </a:lnTo>
                  <a:lnTo>
                    <a:pt x="383580" y="38065"/>
                  </a:lnTo>
                  <a:close/>
                </a:path>
              </a:pathLst>
            </a:custGeom>
            <a:solidFill>
              <a:srgbClr val="E6EC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6014" y="3905889"/>
              <a:ext cx="89815" cy="1976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47149" y="2674567"/>
              <a:ext cx="3717925" cy="3279775"/>
            </a:xfrm>
            <a:custGeom>
              <a:avLst/>
              <a:gdLst/>
              <a:ahLst/>
              <a:cxnLst/>
              <a:rect l="l" t="t" r="r" b="b"/>
              <a:pathLst>
                <a:path w="3717925" h="3279775">
                  <a:moveTo>
                    <a:pt x="0" y="0"/>
                  </a:moveTo>
                  <a:lnTo>
                    <a:pt x="3717514" y="0"/>
                  </a:lnTo>
                  <a:lnTo>
                    <a:pt x="3717514" y="3279286"/>
                  </a:lnTo>
                  <a:lnTo>
                    <a:pt x="0" y="3279286"/>
                  </a:lnTo>
                  <a:lnTo>
                    <a:pt x="0" y="0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30618" y="2422230"/>
            <a:ext cx="217932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Cloud</a:t>
            </a:r>
            <a:endParaRPr sz="1000">
              <a:latin typeface="Calibri"/>
              <a:cs typeface="Calibri"/>
            </a:endParaRPr>
          </a:p>
          <a:p>
            <a:pPr marL="1338580">
              <a:lnSpc>
                <a:spcPct val="100000"/>
              </a:lnSpc>
              <a:spcBef>
                <a:spcPts val="1080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DeepRacer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1351" y="2952957"/>
            <a:ext cx="1269365" cy="916305"/>
          </a:xfrm>
          <a:prstGeom prst="rect">
            <a:avLst/>
          </a:prstGeom>
          <a:ln w="8958">
            <a:solidFill>
              <a:srgbClr val="B6BAB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30"/>
              </a:spcBef>
            </a:pPr>
            <a:endParaRPr sz="1000">
              <a:latin typeface="Times New Roman"/>
              <a:cs typeface="Times New Roman"/>
            </a:endParaRPr>
          </a:p>
          <a:p>
            <a:pPr marL="517525" marR="176530" indent="76835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Amazon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SageMaker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8296" y="5088635"/>
            <a:ext cx="484631" cy="48463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351351" y="5037994"/>
            <a:ext cx="1198880" cy="856615"/>
          </a:xfrm>
          <a:prstGeom prst="rect">
            <a:avLst/>
          </a:prstGeom>
          <a:ln w="13437">
            <a:solidFill>
              <a:srgbClr val="B6BAB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1000">
              <a:latin typeface="Times New Roman"/>
              <a:cs typeface="Times New Roman"/>
            </a:endParaRPr>
          </a:p>
          <a:p>
            <a:pPr marL="389890" algn="ctr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marL="389255" algn="ctr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RoboMaker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8296" y="4152899"/>
            <a:ext cx="484631" cy="48463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859044" y="4659461"/>
            <a:ext cx="5867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S3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47407" y="3899915"/>
            <a:ext cx="603885" cy="1554480"/>
            <a:chOff x="6947407" y="3899915"/>
            <a:chExt cx="603885" cy="155448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7407" y="4969763"/>
              <a:ext cx="484631" cy="4846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3231" y="3899915"/>
              <a:ext cx="487679" cy="4846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795733" y="5494613"/>
            <a:ext cx="816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" marR="5080" indent="-26670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Amazon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Kinesis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Streams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78811" y="4397333"/>
            <a:ext cx="6477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4775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Amazon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CloudWatch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22640" y="2894075"/>
            <a:ext cx="789431" cy="52730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55058" y="3657595"/>
            <a:ext cx="1113675" cy="227332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2619248" y="2382011"/>
            <a:ext cx="5586095" cy="3373120"/>
            <a:chOff x="2619248" y="2382011"/>
            <a:chExt cx="5586095" cy="337312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0512" y="2958083"/>
              <a:ext cx="228600" cy="2255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5128" y="2671571"/>
              <a:ext cx="240791" cy="2407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7368" y="3988307"/>
              <a:ext cx="768095" cy="76809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11344" y="3028187"/>
              <a:ext cx="484631" cy="4846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6608" y="5058155"/>
              <a:ext cx="225551" cy="2255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6398" y="4820228"/>
              <a:ext cx="89815" cy="19769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02429" y="3754440"/>
              <a:ext cx="838835" cy="1270000"/>
            </a:xfrm>
            <a:custGeom>
              <a:avLst/>
              <a:gdLst/>
              <a:ahLst/>
              <a:cxnLst/>
              <a:rect l="l" t="t" r="r" b="b"/>
              <a:pathLst>
                <a:path w="838835" h="1270000">
                  <a:moveTo>
                    <a:pt x="0" y="0"/>
                  </a:moveTo>
                  <a:lnTo>
                    <a:pt x="838470" y="0"/>
                  </a:lnTo>
                  <a:lnTo>
                    <a:pt x="838470" y="1269892"/>
                  </a:lnTo>
                  <a:lnTo>
                    <a:pt x="650242" y="1269892"/>
                  </a:lnTo>
                  <a:lnTo>
                    <a:pt x="0" y="1269892"/>
                  </a:lnTo>
                </a:path>
              </a:pathLst>
            </a:custGeom>
            <a:ln w="134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36499" y="4228508"/>
              <a:ext cx="525145" cy="90170"/>
            </a:xfrm>
            <a:custGeom>
              <a:avLst/>
              <a:gdLst/>
              <a:ahLst/>
              <a:cxnLst/>
              <a:rect l="l" t="t" r="r" b="b"/>
              <a:pathLst>
                <a:path w="525145" h="90170">
                  <a:moveTo>
                    <a:pt x="435309" y="0"/>
                  </a:moveTo>
                  <a:lnTo>
                    <a:pt x="435309" y="89566"/>
                  </a:lnTo>
                  <a:lnTo>
                    <a:pt x="511491" y="51501"/>
                  </a:lnTo>
                  <a:lnTo>
                    <a:pt x="444271" y="51501"/>
                  </a:lnTo>
                  <a:lnTo>
                    <a:pt x="444271" y="38065"/>
                  </a:lnTo>
                  <a:lnTo>
                    <a:pt x="511493" y="38065"/>
                  </a:lnTo>
                  <a:lnTo>
                    <a:pt x="435309" y="0"/>
                  </a:lnTo>
                  <a:close/>
                </a:path>
                <a:path w="525145" h="90170">
                  <a:moveTo>
                    <a:pt x="435309" y="38065"/>
                  </a:moveTo>
                  <a:lnTo>
                    <a:pt x="0" y="38065"/>
                  </a:lnTo>
                  <a:lnTo>
                    <a:pt x="0" y="51501"/>
                  </a:lnTo>
                  <a:lnTo>
                    <a:pt x="435309" y="51501"/>
                  </a:lnTo>
                  <a:lnTo>
                    <a:pt x="435309" y="38065"/>
                  </a:lnTo>
                  <a:close/>
                </a:path>
                <a:path w="525145" h="90170">
                  <a:moveTo>
                    <a:pt x="511493" y="38065"/>
                  </a:moveTo>
                  <a:lnTo>
                    <a:pt x="444271" y="38065"/>
                  </a:lnTo>
                  <a:lnTo>
                    <a:pt x="444271" y="51501"/>
                  </a:lnTo>
                  <a:lnTo>
                    <a:pt x="511491" y="51501"/>
                  </a:lnTo>
                  <a:lnTo>
                    <a:pt x="524936" y="44782"/>
                  </a:lnTo>
                  <a:lnTo>
                    <a:pt x="511493" y="38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19248" y="2382011"/>
              <a:ext cx="225551" cy="2286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00834" y="5309233"/>
              <a:ext cx="1048385" cy="90170"/>
            </a:xfrm>
            <a:custGeom>
              <a:avLst/>
              <a:gdLst/>
              <a:ahLst/>
              <a:cxnLst/>
              <a:rect l="l" t="t" r="r" b="b"/>
              <a:pathLst>
                <a:path w="1048384" h="90170">
                  <a:moveTo>
                    <a:pt x="958702" y="0"/>
                  </a:moveTo>
                  <a:lnTo>
                    <a:pt x="958702" y="89566"/>
                  </a:lnTo>
                  <a:lnTo>
                    <a:pt x="1034884" y="51501"/>
                  </a:lnTo>
                  <a:lnTo>
                    <a:pt x="967666" y="51501"/>
                  </a:lnTo>
                  <a:lnTo>
                    <a:pt x="967666" y="38065"/>
                  </a:lnTo>
                  <a:lnTo>
                    <a:pt x="1034886" y="38065"/>
                  </a:lnTo>
                  <a:lnTo>
                    <a:pt x="958702" y="0"/>
                  </a:lnTo>
                  <a:close/>
                </a:path>
                <a:path w="1048384" h="90170">
                  <a:moveTo>
                    <a:pt x="958702" y="38065"/>
                  </a:moveTo>
                  <a:lnTo>
                    <a:pt x="0" y="38065"/>
                  </a:lnTo>
                  <a:lnTo>
                    <a:pt x="0" y="51501"/>
                  </a:lnTo>
                  <a:lnTo>
                    <a:pt x="958702" y="51501"/>
                  </a:lnTo>
                  <a:lnTo>
                    <a:pt x="958702" y="38065"/>
                  </a:lnTo>
                  <a:close/>
                </a:path>
                <a:path w="1048384" h="90170">
                  <a:moveTo>
                    <a:pt x="1034886" y="38065"/>
                  </a:moveTo>
                  <a:lnTo>
                    <a:pt x="967666" y="38065"/>
                  </a:lnTo>
                  <a:lnTo>
                    <a:pt x="967666" y="51501"/>
                  </a:lnTo>
                  <a:lnTo>
                    <a:pt x="1034884" y="51501"/>
                  </a:lnTo>
                  <a:lnTo>
                    <a:pt x="1048330" y="44782"/>
                  </a:lnTo>
                  <a:lnTo>
                    <a:pt x="1034886" y="38065"/>
                  </a:lnTo>
                  <a:close/>
                </a:path>
              </a:pathLst>
            </a:custGeom>
            <a:solidFill>
              <a:srgbClr val="E6EC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11371" y="3123396"/>
              <a:ext cx="1993900" cy="90170"/>
            </a:xfrm>
            <a:custGeom>
              <a:avLst/>
              <a:gdLst/>
              <a:ahLst/>
              <a:cxnLst/>
              <a:rect l="l" t="t" r="r" b="b"/>
              <a:pathLst>
                <a:path w="1993900" h="90169">
                  <a:moveTo>
                    <a:pt x="53775" y="38065"/>
                  </a:moveTo>
                  <a:lnTo>
                    <a:pt x="0" y="38065"/>
                  </a:lnTo>
                  <a:lnTo>
                    <a:pt x="0" y="51501"/>
                  </a:lnTo>
                  <a:lnTo>
                    <a:pt x="53775" y="51501"/>
                  </a:lnTo>
                  <a:lnTo>
                    <a:pt x="53775" y="38065"/>
                  </a:lnTo>
                  <a:close/>
                </a:path>
                <a:path w="1993900" h="90169">
                  <a:moveTo>
                    <a:pt x="147885" y="38065"/>
                  </a:moveTo>
                  <a:lnTo>
                    <a:pt x="94108" y="38065"/>
                  </a:lnTo>
                  <a:lnTo>
                    <a:pt x="94108" y="51501"/>
                  </a:lnTo>
                  <a:lnTo>
                    <a:pt x="147885" y="51501"/>
                  </a:lnTo>
                  <a:lnTo>
                    <a:pt x="147885" y="38065"/>
                  </a:lnTo>
                  <a:close/>
                </a:path>
                <a:path w="1993900" h="90169">
                  <a:moveTo>
                    <a:pt x="241993" y="38065"/>
                  </a:moveTo>
                  <a:lnTo>
                    <a:pt x="188217" y="38065"/>
                  </a:lnTo>
                  <a:lnTo>
                    <a:pt x="188217" y="51501"/>
                  </a:lnTo>
                  <a:lnTo>
                    <a:pt x="241993" y="51501"/>
                  </a:lnTo>
                  <a:lnTo>
                    <a:pt x="241993" y="38065"/>
                  </a:lnTo>
                  <a:close/>
                </a:path>
                <a:path w="1993900" h="90169">
                  <a:moveTo>
                    <a:pt x="336102" y="38065"/>
                  </a:moveTo>
                  <a:lnTo>
                    <a:pt x="282326" y="38065"/>
                  </a:lnTo>
                  <a:lnTo>
                    <a:pt x="282326" y="51501"/>
                  </a:lnTo>
                  <a:lnTo>
                    <a:pt x="336102" y="51501"/>
                  </a:lnTo>
                  <a:lnTo>
                    <a:pt x="336102" y="38065"/>
                  </a:lnTo>
                  <a:close/>
                </a:path>
                <a:path w="1993900" h="90169">
                  <a:moveTo>
                    <a:pt x="430212" y="38065"/>
                  </a:moveTo>
                  <a:lnTo>
                    <a:pt x="376435" y="38065"/>
                  </a:lnTo>
                  <a:lnTo>
                    <a:pt x="376435" y="51501"/>
                  </a:lnTo>
                  <a:lnTo>
                    <a:pt x="430212" y="51501"/>
                  </a:lnTo>
                  <a:lnTo>
                    <a:pt x="430212" y="38065"/>
                  </a:lnTo>
                  <a:close/>
                </a:path>
                <a:path w="1993900" h="90169">
                  <a:moveTo>
                    <a:pt x="524320" y="38065"/>
                  </a:moveTo>
                  <a:lnTo>
                    <a:pt x="470543" y="38065"/>
                  </a:lnTo>
                  <a:lnTo>
                    <a:pt x="470543" y="51501"/>
                  </a:lnTo>
                  <a:lnTo>
                    <a:pt x="524320" y="51501"/>
                  </a:lnTo>
                  <a:lnTo>
                    <a:pt x="524320" y="38065"/>
                  </a:lnTo>
                  <a:close/>
                </a:path>
                <a:path w="1993900" h="90169">
                  <a:moveTo>
                    <a:pt x="618430" y="38065"/>
                  </a:moveTo>
                  <a:lnTo>
                    <a:pt x="564653" y="38065"/>
                  </a:lnTo>
                  <a:lnTo>
                    <a:pt x="564653" y="51501"/>
                  </a:lnTo>
                  <a:lnTo>
                    <a:pt x="618430" y="51501"/>
                  </a:lnTo>
                  <a:lnTo>
                    <a:pt x="618430" y="38065"/>
                  </a:lnTo>
                  <a:close/>
                </a:path>
                <a:path w="1993900" h="90169">
                  <a:moveTo>
                    <a:pt x="712538" y="38065"/>
                  </a:moveTo>
                  <a:lnTo>
                    <a:pt x="658761" y="38065"/>
                  </a:lnTo>
                  <a:lnTo>
                    <a:pt x="658761" y="51501"/>
                  </a:lnTo>
                  <a:lnTo>
                    <a:pt x="712538" y="51501"/>
                  </a:lnTo>
                  <a:lnTo>
                    <a:pt x="712538" y="38065"/>
                  </a:lnTo>
                  <a:close/>
                </a:path>
                <a:path w="1993900" h="90169">
                  <a:moveTo>
                    <a:pt x="806648" y="38065"/>
                  </a:moveTo>
                  <a:lnTo>
                    <a:pt x="752871" y="38065"/>
                  </a:lnTo>
                  <a:lnTo>
                    <a:pt x="752871" y="51501"/>
                  </a:lnTo>
                  <a:lnTo>
                    <a:pt x="806648" y="51501"/>
                  </a:lnTo>
                  <a:lnTo>
                    <a:pt x="806648" y="38065"/>
                  </a:lnTo>
                  <a:close/>
                </a:path>
                <a:path w="1993900" h="90169">
                  <a:moveTo>
                    <a:pt x="900756" y="38065"/>
                  </a:moveTo>
                  <a:lnTo>
                    <a:pt x="846980" y="38065"/>
                  </a:lnTo>
                  <a:lnTo>
                    <a:pt x="846980" y="51501"/>
                  </a:lnTo>
                  <a:lnTo>
                    <a:pt x="900756" y="51501"/>
                  </a:lnTo>
                  <a:lnTo>
                    <a:pt x="900756" y="38065"/>
                  </a:lnTo>
                  <a:close/>
                </a:path>
                <a:path w="1993900" h="90169">
                  <a:moveTo>
                    <a:pt x="994865" y="38065"/>
                  </a:moveTo>
                  <a:lnTo>
                    <a:pt x="941089" y="38065"/>
                  </a:lnTo>
                  <a:lnTo>
                    <a:pt x="941089" y="51501"/>
                  </a:lnTo>
                  <a:lnTo>
                    <a:pt x="994865" y="51501"/>
                  </a:lnTo>
                  <a:lnTo>
                    <a:pt x="994865" y="38065"/>
                  </a:lnTo>
                  <a:close/>
                </a:path>
                <a:path w="1993900" h="90169">
                  <a:moveTo>
                    <a:pt x="1088974" y="38065"/>
                  </a:moveTo>
                  <a:lnTo>
                    <a:pt x="1035198" y="38065"/>
                  </a:lnTo>
                  <a:lnTo>
                    <a:pt x="1035198" y="51501"/>
                  </a:lnTo>
                  <a:lnTo>
                    <a:pt x="1088974" y="51501"/>
                  </a:lnTo>
                  <a:lnTo>
                    <a:pt x="1088974" y="38065"/>
                  </a:lnTo>
                  <a:close/>
                </a:path>
                <a:path w="1993900" h="90169">
                  <a:moveTo>
                    <a:pt x="1183083" y="38065"/>
                  </a:moveTo>
                  <a:lnTo>
                    <a:pt x="1129306" y="38065"/>
                  </a:lnTo>
                  <a:lnTo>
                    <a:pt x="1129306" y="51501"/>
                  </a:lnTo>
                  <a:lnTo>
                    <a:pt x="1183083" y="51501"/>
                  </a:lnTo>
                  <a:lnTo>
                    <a:pt x="1183083" y="38065"/>
                  </a:lnTo>
                  <a:close/>
                </a:path>
                <a:path w="1993900" h="90169">
                  <a:moveTo>
                    <a:pt x="1277193" y="38065"/>
                  </a:moveTo>
                  <a:lnTo>
                    <a:pt x="1223416" y="38065"/>
                  </a:lnTo>
                  <a:lnTo>
                    <a:pt x="1223416" y="51501"/>
                  </a:lnTo>
                  <a:lnTo>
                    <a:pt x="1277193" y="51501"/>
                  </a:lnTo>
                  <a:lnTo>
                    <a:pt x="1277193" y="38065"/>
                  </a:lnTo>
                  <a:close/>
                </a:path>
                <a:path w="1993900" h="90169">
                  <a:moveTo>
                    <a:pt x="1371301" y="38065"/>
                  </a:moveTo>
                  <a:lnTo>
                    <a:pt x="1317524" y="38065"/>
                  </a:lnTo>
                  <a:lnTo>
                    <a:pt x="1317524" y="51501"/>
                  </a:lnTo>
                  <a:lnTo>
                    <a:pt x="1371301" y="51501"/>
                  </a:lnTo>
                  <a:lnTo>
                    <a:pt x="1371301" y="38065"/>
                  </a:lnTo>
                  <a:close/>
                </a:path>
                <a:path w="1993900" h="90169">
                  <a:moveTo>
                    <a:pt x="1465411" y="38065"/>
                  </a:moveTo>
                  <a:lnTo>
                    <a:pt x="1411634" y="38065"/>
                  </a:lnTo>
                  <a:lnTo>
                    <a:pt x="1411634" y="51501"/>
                  </a:lnTo>
                  <a:lnTo>
                    <a:pt x="1465411" y="51501"/>
                  </a:lnTo>
                  <a:lnTo>
                    <a:pt x="1465411" y="38065"/>
                  </a:lnTo>
                  <a:close/>
                </a:path>
                <a:path w="1993900" h="90169">
                  <a:moveTo>
                    <a:pt x="1559519" y="38065"/>
                  </a:moveTo>
                  <a:lnTo>
                    <a:pt x="1505742" y="38065"/>
                  </a:lnTo>
                  <a:lnTo>
                    <a:pt x="1505742" y="51501"/>
                  </a:lnTo>
                  <a:lnTo>
                    <a:pt x="1559519" y="51501"/>
                  </a:lnTo>
                  <a:lnTo>
                    <a:pt x="1559519" y="38065"/>
                  </a:lnTo>
                  <a:close/>
                </a:path>
                <a:path w="1993900" h="90169">
                  <a:moveTo>
                    <a:pt x="1653628" y="38065"/>
                  </a:moveTo>
                  <a:lnTo>
                    <a:pt x="1599852" y="38065"/>
                  </a:lnTo>
                  <a:lnTo>
                    <a:pt x="1599852" y="51501"/>
                  </a:lnTo>
                  <a:lnTo>
                    <a:pt x="1653628" y="51501"/>
                  </a:lnTo>
                  <a:lnTo>
                    <a:pt x="1653628" y="38065"/>
                  </a:lnTo>
                  <a:close/>
                </a:path>
                <a:path w="1993900" h="90169">
                  <a:moveTo>
                    <a:pt x="1747737" y="38065"/>
                  </a:moveTo>
                  <a:lnTo>
                    <a:pt x="1693961" y="38065"/>
                  </a:lnTo>
                  <a:lnTo>
                    <a:pt x="1693961" y="51501"/>
                  </a:lnTo>
                  <a:lnTo>
                    <a:pt x="1747737" y="51501"/>
                  </a:lnTo>
                  <a:lnTo>
                    <a:pt x="1747737" y="38065"/>
                  </a:lnTo>
                  <a:close/>
                </a:path>
                <a:path w="1993900" h="90169">
                  <a:moveTo>
                    <a:pt x="1841846" y="38065"/>
                  </a:moveTo>
                  <a:lnTo>
                    <a:pt x="1788069" y="38065"/>
                  </a:lnTo>
                  <a:lnTo>
                    <a:pt x="1788069" y="51501"/>
                  </a:lnTo>
                  <a:lnTo>
                    <a:pt x="1841846" y="51501"/>
                  </a:lnTo>
                  <a:lnTo>
                    <a:pt x="1841846" y="38065"/>
                  </a:lnTo>
                  <a:close/>
                </a:path>
                <a:path w="1993900" h="90169">
                  <a:moveTo>
                    <a:pt x="1903822" y="0"/>
                  </a:moveTo>
                  <a:lnTo>
                    <a:pt x="1903822" y="89566"/>
                  </a:lnTo>
                  <a:lnTo>
                    <a:pt x="1980007" y="51501"/>
                  </a:lnTo>
                  <a:lnTo>
                    <a:pt x="1912787" y="51501"/>
                  </a:lnTo>
                  <a:lnTo>
                    <a:pt x="1912787" y="38065"/>
                  </a:lnTo>
                  <a:lnTo>
                    <a:pt x="1980004" y="38065"/>
                  </a:lnTo>
                  <a:lnTo>
                    <a:pt x="1903822" y="0"/>
                  </a:lnTo>
                  <a:close/>
                </a:path>
                <a:path w="1993900" h="90169">
                  <a:moveTo>
                    <a:pt x="1903822" y="38065"/>
                  </a:moveTo>
                  <a:lnTo>
                    <a:pt x="1882179" y="38065"/>
                  </a:lnTo>
                  <a:lnTo>
                    <a:pt x="1882179" y="51501"/>
                  </a:lnTo>
                  <a:lnTo>
                    <a:pt x="1903822" y="51501"/>
                  </a:lnTo>
                  <a:lnTo>
                    <a:pt x="1903822" y="38065"/>
                  </a:lnTo>
                  <a:close/>
                </a:path>
                <a:path w="1993900" h="90169">
                  <a:moveTo>
                    <a:pt x="1980004" y="38065"/>
                  </a:moveTo>
                  <a:lnTo>
                    <a:pt x="1912787" y="38065"/>
                  </a:lnTo>
                  <a:lnTo>
                    <a:pt x="1912787" y="51501"/>
                  </a:lnTo>
                  <a:lnTo>
                    <a:pt x="1980007" y="51501"/>
                  </a:lnTo>
                  <a:lnTo>
                    <a:pt x="1993450" y="44784"/>
                  </a:lnTo>
                  <a:lnTo>
                    <a:pt x="1980004" y="380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25386" y="4424103"/>
              <a:ext cx="774065" cy="0"/>
            </a:xfrm>
            <a:custGeom>
              <a:avLst/>
              <a:gdLst/>
              <a:ahLst/>
              <a:cxnLst/>
              <a:rect l="l" t="t" r="r" b="b"/>
              <a:pathLst>
                <a:path w="774064">
                  <a:moveTo>
                    <a:pt x="0" y="0"/>
                  </a:moveTo>
                  <a:lnTo>
                    <a:pt x="773686" y="0"/>
                  </a:lnTo>
                </a:path>
              </a:pathLst>
            </a:custGeom>
            <a:ln w="13434">
              <a:solidFill>
                <a:srgbClr val="E6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11371" y="3158103"/>
              <a:ext cx="2540" cy="1209675"/>
            </a:xfrm>
            <a:custGeom>
              <a:avLst/>
              <a:gdLst/>
              <a:ahLst/>
              <a:cxnLst/>
              <a:rect l="l" t="t" r="r" b="b"/>
              <a:pathLst>
                <a:path w="2539" h="1209675">
                  <a:moveTo>
                    <a:pt x="0" y="0"/>
                  </a:moveTo>
                  <a:lnTo>
                    <a:pt x="2057" y="1209086"/>
                  </a:lnTo>
                </a:path>
              </a:pathLst>
            </a:custGeom>
            <a:ln w="13444">
              <a:solidFill>
                <a:srgbClr val="E6EC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60765" y="3488768"/>
              <a:ext cx="318679" cy="3184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66930" y="5519669"/>
              <a:ext cx="244157" cy="9582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56770" y="5665239"/>
              <a:ext cx="279622" cy="89853"/>
            </a:xfrm>
            <a:prstGeom prst="rect">
              <a:avLst/>
            </a:prstGeom>
          </p:spPr>
        </p:pic>
      </p:grp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5299" y="5486872"/>
            <a:ext cx="3740632" cy="79233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11271" y="2220405"/>
            <a:ext cx="5568950" cy="4058920"/>
            <a:chOff x="711271" y="2220405"/>
            <a:chExt cx="5568950" cy="40589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271" y="2220405"/>
              <a:ext cx="4952349" cy="40587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1574" y="3739650"/>
              <a:ext cx="209329" cy="193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77449" y="3932917"/>
              <a:ext cx="2402840" cy="1998980"/>
            </a:xfrm>
            <a:custGeom>
              <a:avLst/>
              <a:gdLst/>
              <a:ahLst/>
              <a:cxnLst/>
              <a:rect l="l" t="t" r="r" b="b"/>
              <a:pathLst>
                <a:path w="2402840" h="1998979">
                  <a:moveTo>
                    <a:pt x="2402471" y="561162"/>
                  </a:moveTo>
                  <a:lnTo>
                    <a:pt x="2389035" y="554443"/>
                  </a:lnTo>
                  <a:lnTo>
                    <a:pt x="2312847" y="516382"/>
                  </a:lnTo>
                  <a:lnTo>
                    <a:pt x="2312847" y="554443"/>
                  </a:lnTo>
                  <a:lnTo>
                    <a:pt x="1424330" y="554443"/>
                  </a:lnTo>
                  <a:lnTo>
                    <a:pt x="1424330" y="0"/>
                  </a:lnTo>
                  <a:lnTo>
                    <a:pt x="1410893" y="0"/>
                  </a:lnTo>
                  <a:lnTo>
                    <a:pt x="1410893" y="554443"/>
                  </a:lnTo>
                  <a:lnTo>
                    <a:pt x="13436" y="554443"/>
                  </a:lnTo>
                  <a:lnTo>
                    <a:pt x="13436" y="0"/>
                  </a:lnTo>
                  <a:lnTo>
                    <a:pt x="0" y="0"/>
                  </a:lnTo>
                  <a:lnTo>
                    <a:pt x="0" y="564870"/>
                  </a:lnTo>
                  <a:lnTo>
                    <a:pt x="3009" y="567880"/>
                  </a:lnTo>
                  <a:lnTo>
                    <a:pt x="1410893" y="567880"/>
                  </a:lnTo>
                  <a:lnTo>
                    <a:pt x="1410893" y="1957933"/>
                  </a:lnTo>
                  <a:lnTo>
                    <a:pt x="1413903" y="1960943"/>
                  </a:lnTo>
                  <a:lnTo>
                    <a:pt x="2285123" y="1960549"/>
                  </a:lnTo>
                  <a:lnTo>
                    <a:pt x="2286889" y="1998954"/>
                  </a:lnTo>
                  <a:lnTo>
                    <a:pt x="2355735" y="1960537"/>
                  </a:lnTo>
                  <a:lnTo>
                    <a:pt x="2374379" y="1950123"/>
                  </a:lnTo>
                  <a:lnTo>
                    <a:pt x="2367559" y="1947100"/>
                  </a:lnTo>
                  <a:lnTo>
                    <a:pt x="2282799" y="1909483"/>
                  </a:lnTo>
                  <a:lnTo>
                    <a:pt x="2284514" y="1947100"/>
                  </a:lnTo>
                  <a:lnTo>
                    <a:pt x="1424330" y="1947506"/>
                  </a:lnTo>
                  <a:lnTo>
                    <a:pt x="1424330" y="567880"/>
                  </a:lnTo>
                  <a:lnTo>
                    <a:pt x="2312847" y="567880"/>
                  </a:lnTo>
                  <a:lnTo>
                    <a:pt x="2312847" y="605942"/>
                  </a:lnTo>
                  <a:lnTo>
                    <a:pt x="2389035" y="567880"/>
                  </a:lnTo>
                  <a:lnTo>
                    <a:pt x="2402471" y="561162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7802" y="3741935"/>
              <a:ext cx="209329" cy="1932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512993" y="3400190"/>
            <a:ext cx="285877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Trebuchet MS"/>
                <a:cs typeface="Trebuchet MS"/>
              </a:rPr>
              <a:t>editor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225" dirty="0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105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syntax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  <p:sp>
        <p:nvSpPr>
          <p:cNvPr id="9" name="object 9"/>
          <p:cNvSpPr txBox="1"/>
          <p:nvPr/>
        </p:nvSpPr>
        <p:spPr>
          <a:xfrm>
            <a:off x="6512993" y="4335926"/>
            <a:ext cx="3127375" cy="979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50" dirty="0">
                <a:solidFill>
                  <a:srgbClr val="FFFFFF"/>
                </a:solidFill>
                <a:latin typeface="Trebuchet MS"/>
                <a:cs typeface="Trebuchet MS"/>
              </a:rPr>
              <a:t>Three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reward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functions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17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FFFFF"/>
                </a:solidFill>
                <a:latin typeface="Trebuchet MS"/>
                <a:cs typeface="Trebuchet MS"/>
              </a:rPr>
              <a:t>validation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sz="17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8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7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Lambda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Programming</a:t>
            </a:r>
            <a:r>
              <a:rPr spc="-100" dirty="0"/>
              <a:t> </a:t>
            </a:r>
            <a:r>
              <a:rPr dirty="0"/>
              <a:t>your</a:t>
            </a:r>
            <a:r>
              <a:rPr spc="-95" dirty="0"/>
              <a:t> </a:t>
            </a:r>
            <a:r>
              <a:rPr dirty="0"/>
              <a:t>own</a:t>
            </a:r>
            <a:r>
              <a:rPr spc="-90" dirty="0"/>
              <a:t> </a:t>
            </a:r>
            <a:r>
              <a:rPr spc="-20" dirty="0"/>
              <a:t>reward</a:t>
            </a:r>
            <a:r>
              <a:rPr spc="-95" dirty="0"/>
              <a:t> </a:t>
            </a:r>
            <a:r>
              <a:rPr spc="-10" dirty="0"/>
              <a:t>function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Using</a:t>
            </a:r>
            <a:r>
              <a:rPr spc="-25" dirty="0"/>
              <a:t> </a:t>
            </a:r>
            <a:r>
              <a:rPr dirty="0"/>
              <a:t>Python</a:t>
            </a:r>
            <a:r>
              <a:rPr spc="-20" dirty="0"/>
              <a:t> </a:t>
            </a:r>
            <a:r>
              <a:rPr spc="-10" dirty="0"/>
              <a:t>Libraries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88410" y="2298156"/>
            <a:ext cx="2165350" cy="262572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Libraries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Available: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math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random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40" dirty="0">
                <a:solidFill>
                  <a:srgbClr val="FFFFFF"/>
                </a:solidFill>
                <a:latin typeface="Trebuchet MS"/>
                <a:cs typeface="Trebuchet MS"/>
              </a:rPr>
              <a:t>numpy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scipy</a:t>
            </a:r>
            <a:endParaRPr sz="200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1005"/>
              </a:spcBef>
              <a:buFont typeface="Arial"/>
              <a:buChar char="•"/>
              <a:tabLst>
                <a:tab pos="335280" algn="l"/>
              </a:tabLst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shapely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271" y="2220405"/>
            <a:ext cx="4952349" cy="40587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9445" y="2474359"/>
            <a:ext cx="6551295" cy="3110865"/>
            <a:chOff x="689445" y="2474359"/>
            <a:chExt cx="6551295" cy="3110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445" y="2474359"/>
              <a:ext cx="5533205" cy="31103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06662" y="3074892"/>
              <a:ext cx="4559300" cy="1330325"/>
            </a:xfrm>
            <a:custGeom>
              <a:avLst/>
              <a:gdLst/>
              <a:ahLst/>
              <a:cxnLst/>
              <a:rect l="l" t="t" r="r" b="b"/>
              <a:pathLst>
                <a:path w="4559300" h="1330325">
                  <a:moveTo>
                    <a:pt x="4501235" y="1296479"/>
                  </a:moveTo>
                  <a:lnTo>
                    <a:pt x="52412" y="1296479"/>
                  </a:lnTo>
                  <a:lnTo>
                    <a:pt x="51663" y="1292745"/>
                  </a:lnTo>
                  <a:lnTo>
                    <a:pt x="45897" y="1284198"/>
                  </a:lnTo>
                  <a:lnTo>
                    <a:pt x="37350" y="1278445"/>
                  </a:lnTo>
                  <a:lnTo>
                    <a:pt x="26885" y="1276324"/>
                  </a:lnTo>
                  <a:lnTo>
                    <a:pt x="16421" y="1278445"/>
                  </a:lnTo>
                  <a:lnTo>
                    <a:pt x="7874" y="1284198"/>
                  </a:lnTo>
                  <a:lnTo>
                    <a:pt x="2108" y="1292745"/>
                  </a:lnTo>
                  <a:lnTo>
                    <a:pt x="0" y="1303197"/>
                  </a:lnTo>
                  <a:lnTo>
                    <a:pt x="2108" y="1313662"/>
                  </a:lnTo>
                  <a:lnTo>
                    <a:pt x="7874" y="1322197"/>
                  </a:lnTo>
                  <a:lnTo>
                    <a:pt x="16421" y="1327962"/>
                  </a:lnTo>
                  <a:lnTo>
                    <a:pt x="26885" y="1330071"/>
                  </a:lnTo>
                  <a:lnTo>
                    <a:pt x="37350" y="1327962"/>
                  </a:lnTo>
                  <a:lnTo>
                    <a:pt x="45897" y="1322197"/>
                  </a:lnTo>
                  <a:lnTo>
                    <a:pt x="51663" y="1313662"/>
                  </a:lnTo>
                  <a:lnTo>
                    <a:pt x="52412" y="1309916"/>
                  </a:lnTo>
                  <a:lnTo>
                    <a:pt x="4501235" y="1309916"/>
                  </a:lnTo>
                  <a:lnTo>
                    <a:pt x="4501235" y="1296479"/>
                  </a:lnTo>
                  <a:close/>
                </a:path>
                <a:path w="4559300" h="1330325">
                  <a:moveTo>
                    <a:pt x="4501235" y="1100226"/>
                  </a:moveTo>
                  <a:lnTo>
                    <a:pt x="2613279" y="1100226"/>
                  </a:lnTo>
                  <a:lnTo>
                    <a:pt x="2612517" y="1096479"/>
                  </a:lnTo>
                  <a:lnTo>
                    <a:pt x="2606751" y="1087945"/>
                  </a:lnTo>
                  <a:lnTo>
                    <a:pt x="2598204" y="1082179"/>
                  </a:lnTo>
                  <a:lnTo>
                    <a:pt x="2587739" y="1080071"/>
                  </a:lnTo>
                  <a:lnTo>
                    <a:pt x="2577274" y="1082179"/>
                  </a:lnTo>
                  <a:lnTo>
                    <a:pt x="2568727" y="1087945"/>
                  </a:lnTo>
                  <a:lnTo>
                    <a:pt x="2562961" y="1096479"/>
                  </a:lnTo>
                  <a:lnTo>
                    <a:pt x="2560853" y="1106944"/>
                  </a:lnTo>
                  <a:lnTo>
                    <a:pt x="2562961" y="1117396"/>
                  </a:lnTo>
                  <a:lnTo>
                    <a:pt x="2568727" y="1125943"/>
                  </a:lnTo>
                  <a:lnTo>
                    <a:pt x="2577274" y="1131697"/>
                  </a:lnTo>
                  <a:lnTo>
                    <a:pt x="2587739" y="1133817"/>
                  </a:lnTo>
                  <a:lnTo>
                    <a:pt x="2598204" y="1131697"/>
                  </a:lnTo>
                  <a:lnTo>
                    <a:pt x="2606751" y="1125943"/>
                  </a:lnTo>
                  <a:lnTo>
                    <a:pt x="2612517" y="1117396"/>
                  </a:lnTo>
                  <a:lnTo>
                    <a:pt x="2613279" y="1113663"/>
                  </a:lnTo>
                  <a:lnTo>
                    <a:pt x="4501235" y="1113663"/>
                  </a:lnTo>
                  <a:lnTo>
                    <a:pt x="4501235" y="1100226"/>
                  </a:lnTo>
                  <a:close/>
                </a:path>
                <a:path w="4559300" h="1330325">
                  <a:moveTo>
                    <a:pt x="4558868" y="554469"/>
                  </a:moveTo>
                  <a:lnTo>
                    <a:pt x="4545127" y="547560"/>
                  </a:lnTo>
                  <a:lnTo>
                    <a:pt x="4469358" y="509473"/>
                  </a:lnTo>
                  <a:lnTo>
                    <a:pt x="4469257" y="546976"/>
                  </a:lnTo>
                  <a:lnTo>
                    <a:pt x="4469244" y="547547"/>
                  </a:lnTo>
                  <a:lnTo>
                    <a:pt x="1523098" y="540385"/>
                  </a:lnTo>
                  <a:lnTo>
                    <a:pt x="1522349" y="536638"/>
                  </a:lnTo>
                  <a:lnTo>
                    <a:pt x="1516608" y="528091"/>
                  </a:lnTo>
                  <a:lnTo>
                    <a:pt x="1508074" y="522312"/>
                  </a:lnTo>
                  <a:lnTo>
                    <a:pt x="1497622" y="520166"/>
                  </a:lnTo>
                  <a:lnTo>
                    <a:pt x="1486890" y="522312"/>
                  </a:lnTo>
                  <a:lnTo>
                    <a:pt x="1487068" y="522312"/>
                  </a:lnTo>
                  <a:lnTo>
                    <a:pt x="1478521" y="528091"/>
                  </a:lnTo>
                  <a:lnTo>
                    <a:pt x="1472780" y="536638"/>
                  </a:lnTo>
                  <a:lnTo>
                    <a:pt x="1470660" y="546976"/>
                  </a:lnTo>
                  <a:lnTo>
                    <a:pt x="1472158" y="554469"/>
                  </a:lnTo>
                  <a:lnTo>
                    <a:pt x="1472831" y="557568"/>
                  </a:lnTo>
                  <a:lnTo>
                    <a:pt x="1475130" y="560984"/>
                  </a:lnTo>
                  <a:lnTo>
                    <a:pt x="1478635" y="566089"/>
                  </a:lnTo>
                  <a:lnTo>
                    <a:pt x="1487106" y="571830"/>
                  </a:lnTo>
                  <a:lnTo>
                    <a:pt x="1487271" y="571830"/>
                  </a:lnTo>
                  <a:lnTo>
                    <a:pt x="1497495" y="573913"/>
                  </a:lnTo>
                  <a:lnTo>
                    <a:pt x="1507959" y="571830"/>
                  </a:lnTo>
                  <a:lnTo>
                    <a:pt x="1516519" y="566089"/>
                  </a:lnTo>
                  <a:lnTo>
                    <a:pt x="1522298" y="557568"/>
                  </a:lnTo>
                  <a:lnTo>
                    <a:pt x="1523072" y="553821"/>
                  </a:lnTo>
                  <a:lnTo>
                    <a:pt x="4469219" y="560971"/>
                  </a:lnTo>
                  <a:lnTo>
                    <a:pt x="4469142" y="599033"/>
                  </a:lnTo>
                  <a:lnTo>
                    <a:pt x="4545736" y="560984"/>
                  </a:lnTo>
                  <a:lnTo>
                    <a:pt x="4558868" y="554469"/>
                  </a:lnTo>
                  <a:close/>
                </a:path>
                <a:path w="4559300" h="1330325">
                  <a:moveTo>
                    <a:pt x="4558868" y="44437"/>
                  </a:moveTo>
                  <a:lnTo>
                    <a:pt x="4545990" y="38061"/>
                  </a:lnTo>
                  <a:lnTo>
                    <a:pt x="4469079" y="0"/>
                  </a:lnTo>
                  <a:lnTo>
                    <a:pt x="4469193" y="29552"/>
                  </a:lnTo>
                  <a:lnTo>
                    <a:pt x="4469219" y="38061"/>
                  </a:lnTo>
                  <a:lnTo>
                    <a:pt x="2023110" y="47459"/>
                  </a:lnTo>
                  <a:lnTo>
                    <a:pt x="2022487" y="44437"/>
                  </a:lnTo>
                  <a:lnTo>
                    <a:pt x="2022386" y="43903"/>
                  </a:lnTo>
                  <a:lnTo>
                    <a:pt x="2022348" y="43713"/>
                  </a:lnTo>
                  <a:lnTo>
                    <a:pt x="2016645" y="35344"/>
                  </a:lnTo>
                  <a:lnTo>
                    <a:pt x="2016556" y="35204"/>
                  </a:lnTo>
                  <a:lnTo>
                    <a:pt x="2008098" y="29552"/>
                  </a:lnTo>
                  <a:lnTo>
                    <a:pt x="2008390" y="29552"/>
                  </a:lnTo>
                  <a:lnTo>
                    <a:pt x="1997506" y="27406"/>
                  </a:lnTo>
                  <a:lnTo>
                    <a:pt x="1987054" y="29552"/>
                  </a:lnTo>
                  <a:lnTo>
                    <a:pt x="1978520" y="35344"/>
                  </a:lnTo>
                  <a:lnTo>
                    <a:pt x="1972792" y="43903"/>
                  </a:lnTo>
                  <a:lnTo>
                    <a:pt x="1970760" y="54165"/>
                  </a:lnTo>
                  <a:lnTo>
                    <a:pt x="1970722" y="54368"/>
                  </a:lnTo>
                  <a:lnTo>
                    <a:pt x="1972830" y="64630"/>
                  </a:lnTo>
                  <a:lnTo>
                    <a:pt x="1997710" y="81140"/>
                  </a:lnTo>
                  <a:lnTo>
                    <a:pt x="2007781" y="79070"/>
                  </a:lnTo>
                  <a:lnTo>
                    <a:pt x="2008060" y="79070"/>
                  </a:lnTo>
                  <a:lnTo>
                    <a:pt x="2016696" y="73202"/>
                  </a:lnTo>
                  <a:lnTo>
                    <a:pt x="2022424" y="64630"/>
                  </a:lnTo>
                  <a:lnTo>
                    <a:pt x="2023148" y="60985"/>
                  </a:lnTo>
                  <a:lnTo>
                    <a:pt x="1997633" y="60985"/>
                  </a:lnTo>
                  <a:lnTo>
                    <a:pt x="2023160" y="60896"/>
                  </a:lnTo>
                  <a:lnTo>
                    <a:pt x="4469269" y="51498"/>
                  </a:lnTo>
                  <a:lnTo>
                    <a:pt x="4469308" y="60985"/>
                  </a:lnTo>
                  <a:lnTo>
                    <a:pt x="4469422" y="89560"/>
                  </a:lnTo>
                  <a:lnTo>
                    <a:pt x="4544873" y="51498"/>
                  </a:lnTo>
                  <a:lnTo>
                    <a:pt x="4558868" y="44437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78121" y="4181830"/>
              <a:ext cx="255904" cy="196850"/>
            </a:xfrm>
            <a:custGeom>
              <a:avLst/>
              <a:gdLst/>
              <a:ahLst/>
              <a:cxnLst/>
              <a:rect l="l" t="t" r="r" b="b"/>
              <a:pathLst>
                <a:path w="255904" h="196850">
                  <a:moveTo>
                    <a:pt x="0" y="0"/>
                  </a:moveTo>
                  <a:lnTo>
                    <a:pt x="49734" y="1285"/>
                  </a:lnTo>
                  <a:lnTo>
                    <a:pt x="90347" y="4790"/>
                  </a:lnTo>
                  <a:lnTo>
                    <a:pt x="117729" y="9988"/>
                  </a:lnTo>
                  <a:lnTo>
                    <a:pt x="127770" y="16354"/>
                  </a:lnTo>
                  <a:lnTo>
                    <a:pt x="127770" y="81774"/>
                  </a:lnTo>
                  <a:lnTo>
                    <a:pt x="137811" y="88140"/>
                  </a:lnTo>
                  <a:lnTo>
                    <a:pt x="165193" y="93338"/>
                  </a:lnTo>
                  <a:lnTo>
                    <a:pt x="205806" y="96843"/>
                  </a:lnTo>
                  <a:lnTo>
                    <a:pt x="255540" y="98128"/>
                  </a:lnTo>
                  <a:lnTo>
                    <a:pt x="205806" y="99413"/>
                  </a:lnTo>
                  <a:lnTo>
                    <a:pt x="165193" y="102918"/>
                  </a:lnTo>
                  <a:lnTo>
                    <a:pt x="137811" y="108116"/>
                  </a:lnTo>
                  <a:lnTo>
                    <a:pt x="127770" y="114482"/>
                  </a:lnTo>
                  <a:lnTo>
                    <a:pt x="127770" y="179902"/>
                  </a:lnTo>
                  <a:lnTo>
                    <a:pt x="117729" y="186268"/>
                  </a:lnTo>
                  <a:lnTo>
                    <a:pt x="90347" y="191466"/>
                  </a:lnTo>
                  <a:lnTo>
                    <a:pt x="49734" y="194971"/>
                  </a:lnTo>
                  <a:lnTo>
                    <a:pt x="0" y="196256"/>
                  </a:lnTo>
                </a:path>
              </a:pathLst>
            </a:custGeom>
            <a:ln w="13438">
              <a:solidFill>
                <a:srgbClr val="00A0C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77333" y="4925816"/>
              <a:ext cx="3088640" cy="90170"/>
            </a:xfrm>
            <a:custGeom>
              <a:avLst/>
              <a:gdLst/>
              <a:ahLst/>
              <a:cxnLst/>
              <a:rect l="l" t="t" r="r" b="b"/>
              <a:pathLst>
                <a:path w="3088640" h="90170">
                  <a:moveTo>
                    <a:pt x="2998423" y="0"/>
                  </a:moveTo>
                  <a:lnTo>
                    <a:pt x="2998522" y="28331"/>
                  </a:lnTo>
                  <a:lnTo>
                    <a:pt x="2998616" y="55106"/>
                  </a:lnTo>
                  <a:lnTo>
                    <a:pt x="2998737" y="89565"/>
                  </a:lnTo>
                  <a:lnTo>
                    <a:pt x="3074256" y="51500"/>
                  </a:lnTo>
                  <a:lnTo>
                    <a:pt x="3007555" y="51500"/>
                  </a:lnTo>
                  <a:lnTo>
                    <a:pt x="3007508" y="38065"/>
                  </a:lnTo>
                  <a:lnTo>
                    <a:pt x="3075277" y="38065"/>
                  </a:lnTo>
                  <a:lnTo>
                    <a:pt x="2998423" y="0"/>
                  </a:lnTo>
                  <a:close/>
                </a:path>
                <a:path w="3088640" h="90170">
                  <a:moveTo>
                    <a:pt x="26794" y="28331"/>
                  </a:moveTo>
                  <a:lnTo>
                    <a:pt x="16335" y="30479"/>
                  </a:lnTo>
                  <a:lnTo>
                    <a:pt x="7808" y="36267"/>
                  </a:lnTo>
                  <a:lnTo>
                    <a:pt x="2316" y="44469"/>
                  </a:lnTo>
                  <a:lnTo>
                    <a:pt x="2192" y="44654"/>
                  </a:lnTo>
                  <a:lnTo>
                    <a:pt x="2076" y="44828"/>
                  </a:lnTo>
                  <a:lnTo>
                    <a:pt x="37" y="55106"/>
                  </a:lnTo>
                  <a:lnTo>
                    <a:pt x="0" y="55294"/>
                  </a:lnTo>
                  <a:lnTo>
                    <a:pt x="2114" y="65572"/>
                  </a:lnTo>
                  <a:lnTo>
                    <a:pt x="2149" y="65746"/>
                  </a:lnTo>
                  <a:lnTo>
                    <a:pt x="7851" y="74133"/>
                  </a:lnTo>
                  <a:lnTo>
                    <a:pt x="7941" y="74266"/>
                  </a:lnTo>
                  <a:lnTo>
                    <a:pt x="16508" y="79995"/>
                  </a:lnTo>
                  <a:lnTo>
                    <a:pt x="26982" y="82069"/>
                  </a:lnTo>
                  <a:lnTo>
                    <a:pt x="37084" y="79995"/>
                  </a:lnTo>
                  <a:lnTo>
                    <a:pt x="37333" y="79995"/>
                  </a:lnTo>
                  <a:lnTo>
                    <a:pt x="45967" y="74133"/>
                  </a:lnTo>
                  <a:lnTo>
                    <a:pt x="51584" y="65746"/>
                  </a:lnTo>
                  <a:lnTo>
                    <a:pt x="51700" y="65572"/>
                  </a:lnTo>
                  <a:lnTo>
                    <a:pt x="52425" y="61917"/>
                  </a:lnTo>
                  <a:lnTo>
                    <a:pt x="26912" y="61917"/>
                  </a:lnTo>
                  <a:lnTo>
                    <a:pt x="26864" y="48483"/>
                  </a:lnTo>
                  <a:lnTo>
                    <a:pt x="52414" y="48483"/>
                  </a:lnTo>
                  <a:lnTo>
                    <a:pt x="51662" y="44828"/>
                  </a:lnTo>
                  <a:lnTo>
                    <a:pt x="51627" y="44654"/>
                  </a:lnTo>
                  <a:lnTo>
                    <a:pt x="45925" y="36267"/>
                  </a:lnTo>
                  <a:lnTo>
                    <a:pt x="45834" y="36134"/>
                  </a:lnTo>
                  <a:lnTo>
                    <a:pt x="37377" y="30479"/>
                  </a:lnTo>
                  <a:lnTo>
                    <a:pt x="37638" y="30479"/>
                  </a:lnTo>
                  <a:lnTo>
                    <a:pt x="26794" y="28331"/>
                  </a:lnTo>
                  <a:close/>
                </a:path>
                <a:path w="3088640" h="90170">
                  <a:moveTo>
                    <a:pt x="2998556" y="38065"/>
                  </a:moveTo>
                  <a:lnTo>
                    <a:pt x="26864" y="48483"/>
                  </a:lnTo>
                  <a:lnTo>
                    <a:pt x="26912" y="61917"/>
                  </a:lnTo>
                  <a:lnTo>
                    <a:pt x="52425" y="61917"/>
                  </a:lnTo>
                  <a:lnTo>
                    <a:pt x="53739" y="55294"/>
                  </a:lnTo>
                  <a:lnTo>
                    <a:pt x="53776" y="55106"/>
                  </a:lnTo>
                  <a:lnTo>
                    <a:pt x="52414" y="48483"/>
                  </a:lnTo>
                  <a:lnTo>
                    <a:pt x="2998593" y="48483"/>
                  </a:lnTo>
                  <a:lnTo>
                    <a:pt x="2998556" y="38065"/>
                  </a:lnTo>
                  <a:close/>
                </a:path>
                <a:path w="3088640" h="90170">
                  <a:moveTo>
                    <a:pt x="2998593" y="48483"/>
                  </a:moveTo>
                  <a:lnTo>
                    <a:pt x="52414" y="48483"/>
                  </a:lnTo>
                  <a:lnTo>
                    <a:pt x="53776" y="55106"/>
                  </a:lnTo>
                  <a:lnTo>
                    <a:pt x="52425" y="61917"/>
                  </a:lnTo>
                  <a:lnTo>
                    <a:pt x="26912" y="61917"/>
                  </a:lnTo>
                  <a:lnTo>
                    <a:pt x="2998604" y="51500"/>
                  </a:lnTo>
                  <a:lnTo>
                    <a:pt x="2998593" y="48483"/>
                  </a:lnTo>
                  <a:close/>
                </a:path>
                <a:path w="3088640" h="90170">
                  <a:moveTo>
                    <a:pt x="3075277" y="38065"/>
                  </a:moveTo>
                  <a:lnTo>
                    <a:pt x="3007508" y="38065"/>
                  </a:lnTo>
                  <a:lnTo>
                    <a:pt x="3007555" y="51500"/>
                  </a:lnTo>
                  <a:lnTo>
                    <a:pt x="3074256" y="51500"/>
                  </a:lnTo>
                  <a:lnTo>
                    <a:pt x="3088206" y="44469"/>
                  </a:lnTo>
                  <a:lnTo>
                    <a:pt x="3075277" y="38065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0066" y="2541432"/>
              <a:ext cx="1975485" cy="90170"/>
            </a:xfrm>
            <a:custGeom>
              <a:avLst/>
              <a:gdLst/>
              <a:ahLst/>
              <a:cxnLst/>
              <a:rect l="l" t="t" r="r" b="b"/>
              <a:pathLst>
                <a:path w="1975484" h="90169">
                  <a:moveTo>
                    <a:pt x="1885848" y="0"/>
                  </a:moveTo>
                  <a:lnTo>
                    <a:pt x="1885848" y="89565"/>
                  </a:lnTo>
                  <a:lnTo>
                    <a:pt x="1962032" y="51499"/>
                  </a:lnTo>
                  <a:lnTo>
                    <a:pt x="1894814" y="51499"/>
                  </a:lnTo>
                  <a:lnTo>
                    <a:pt x="1894814" y="38065"/>
                  </a:lnTo>
                  <a:lnTo>
                    <a:pt x="1962032" y="38065"/>
                  </a:lnTo>
                  <a:lnTo>
                    <a:pt x="1885848" y="0"/>
                  </a:lnTo>
                  <a:close/>
                </a:path>
                <a:path w="1975484" h="90169">
                  <a:moveTo>
                    <a:pt x="26888" y="17912"/>
                  </a:moveTo>
                  <a:lnTo>
                    <a:pt x="16422" y="20023"/>
                  </a:lnTo>
                  <a:lnTo>
                    <a:pt x="7875" y="25782"/>
                  </a:lnTo>
                  <a:lnTo>
                    <a:pt x="2113" y="34323"/>
                  </a:lnTo>
                  <a:lnTo>
                    <a:pt x="0" y="44782"/>
                  </a:lnTo>
                  <a:lnTo>
                    <a:pt x="2113" y="55241"/>
                  </a:lnTo>
                  <a:lnTo>
                    <a:pt x="7875" y="63782"/>
                  </a:lnTo>
                  <a:lnTo>
                    <a:pt x="16422" y="69540"/>
                  </a:lnTo>
                  <a:lnTo>
                    <a:pt x="26888" y="71652"/>
                  </a:lnTo>
                  <a:lnTo>
                    <a:pt x="37354" y="69540"/>
                  </a:lnTo>
                  <a:lnTo>
                    <a:pt x="45901" y="63782"/>
                  </a:lnTo>
                  <a:lnTo>
                    <a:pt x="51663" y="55241"/>
                  </a:lnTo>
                  <a:lnTo>
                    <a:pt x="52419" y="51499"/>
                  </a:lnTo>
                  <a:lnTo>
                    <a:pt x="26888" y="51499"/>
                  </a:lnTo>
                  <a:lnTo>
                    <a:pt x="26888" y="38065"/>
                  </a:lnTo>
                  <a:lnTo>
                    <a:pt x="52419" y="38065"/>
                  </a:lnTo>
                  <a:lnTo>
                    <a:pt x="51663" y="34323"/>
                  </a:lnTo>
                  <a:lnTo>
                    <a:pt x="45901" y="25782"/>
                  </a:lnTo>
                  <a:lnTo>
                    <a:pt x="37354" y="20023"/>
                  </a:lnTo>
                  <a:lnTo>
                    <a:pt x="26888" y="17912"/>
                  </a:lnTo>
                  <a:close/>
                </a:path>
                <a:path w="1975484" h="90169">
                  <a:moveTo>
                    <a:pt x="52419" y="38065"/>
                  </a:moveTo>
                  <a:lnTo>
                    <a:pt x="26888" y="38065"/>
                  </a:lnTo>
                  <a:lnTo>
                    <a:pt x="26888" y="51499"/>
                  </a:lnTo>
                  <a:lnTo>
                    <a:pt x="52419" y="51499"/>
                  </a:lnTo>
                  <a:lnTo>
                    <a:pt x="53776" y="44782"/>
                  </a:lnTo>
                  <a:lnTo>
                    <a:pt x="52419" y="38065"/>
                  </a:lnTo>
                  <a:close/>
                </a:path>
                <a:path w="1975484" h="90169">
                  <a:moveTo>
                    <a:pt x="1885848" y="38065"/>
                  </a:moveTo>
                  <a:lnTo>
                    <a:pt x="52419" y="38065"/>
                  </a:lnTo>
                  <a:lnTo>
                    <a:pt x="53776" y="44782"/>
                  </a:lnTo>
                  <a:lnTo>
                    <a:pt x="52419" y="51499"/>
                  </a:lnTo>
                  <a:lnTo>
                    <a:pt x="1885848" y="51499"/>
                  </a:lnTo>
                  <a:lnTo>
                    <a:pt x="1885848" y="38065"/>
                  </a:lnTo>
                  <a:close/>
                </a:path>
                <a:path w="1975484" h="90169">
                  <a:moveTo>
                    <a:pt x="1962032" y="38065"/>
                  </a:moveTo>
                  <a:lnTo>
                    <a:pt x="1894814" y="38065"/>
                  </a:lnTo>
                  <a:lnTo>
                    <a:pt x="1894814" y="51499"/>
                  </a:lnTo>
                  <a:lnTo>
                    <a:pt x="1962032" y="51499"/>
                  </a:lnTo>
                  <a:lnTo>
                    <a:pt x="1975476" y="44782"/>
                  </a:lnTo>
                  <a:lnTo>
                    <a:pt x="1962032" y="38065"/>
                  </a:lnTo>
                  <a:close/>
                </a:path>
              </a:pathLst>
            </a:custGeom>
            <a:solidFill>
              <a:srgbClr val="00A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7951" y="1053779"/>
            <a:ext cx="1867400" cy="123936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Track</a:t>
            </a:r>
            <a:r>
              <a:rPr spc="-175" dirty="0"/>
              <a:t> </a:t>
            </a:r>
            <a:r>
              <a:rPr spc="-10" dirty="0"/>
              <a:t>Components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  <p:sp>
        <p:nvSpPr>
          <p:cNvPr id="10" name="object 10"/>
          <p:cNvSpPr txBox="1"/>
          <p:nvPr/>
        </p:nvSpPr>
        <p:spPr>
          <a:xfrm>
            <a:off x="7311935" y="2415686"/>
            <a:ext cx="2487930" cy="2653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5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F7A028"/>
                </a:solidFill>
                <a:latin typeface="Trebuchet MS"/>
                <a:cs typeface="Trebuchet MS"/>
              </a:rPr>
              <a:t>wall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700" spc="-60" dirty="0">
                <a:solidFill>
                  <a:srgbClr val="F7A028"/>
                </a:solidFill>
                <a:latin typeface="Trebuchet MS"/>
                <a:cs typeface="Trebuchet MS"/>
              </a:rPr>
              <a:t>Field</a:t>
            </a:r>
            <a:r>
              <a:rPr sz="1700" spc="-45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F7A028"/>
                </a:solidFill>
                <a:latin typeface="Trebuchet MS"/>
                <a:cs typeface="Trebuchet MS"/>
              </a:rPr>
              <a:t>aka </a:t>
            </a: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off-</a:t>
            </a:r>
            <a:r>
              <a:rPr sz="1700" spc="-20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endParaRPr sz="17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45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35" dirty="0">
                <a:solidFill>
                  <a:srgbClr val="F7A028"/>
                </a:solidFill>
                <a:latin typeface="Trebuchet MS"/>
                <a:cs typeface="Trebuchet MS"/>
              </a:rPr>
              <a:t>surface</a:t>
            </a:r>
            <a:r>
              <a:rPr sz="1700" spc="-4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35" dirty="0">
                <a:solidFill>
                  <a:srgbClr val="F7A028"/>
                </a:solidFill>
                <a:latin typeface="Trebuchet MS"/>
                <a:cs typeface="Trebuchet MS"/>
              </a:rPr>
              <a:t>aka</a:t>
            </a:r>
            <a:r>
              <a:rPr sz="1700" spc="-4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F7A028"/>
                </a:solidFill>
                <a:latin typeface="Trebuchet MS"/>
                <a:cs typeface="Trebuchet MS"/>
              </a:rPr>
              <a:t>on-</a:t>
            </a:r>
            <a:r>
              <a:rPr sz="1700" spc="-30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endParaRPr sz="1700">
              <a:latin typeface="Trebuchet MS"/>
              <a:cs typeface="Trebuchet MS"/>
            </a:endParaRPr>
          </a:p>
          <a:p>
            <a:pPr marL="12700" marR="864869">
              <a:lnSpc>
                <a:spcPts val="5450"/>
              </a:lnSpc>
              <a:spcBef>
                <a:spcPts val="190"/>
              </a:spcBef>
            </a:pP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5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F7A028"/>
                </a:solidFill>
                <a:latin typeface="Trebuchet MS"/>
                <a:cs typeface="Trebuchet MS"/>
              </a:rPr>
              <a:t>boundaries </a:t>
            </a: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5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center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Reward</a:t>
            </a:r>
            <a:r>
              <a:rPr spc="-135" dirty="0"/>
              <a:t> </a:t>
            </a:r>
            <a:r>
              <a:rPr dirty="0"/>
              <a:t>function</a:t>
            </a:r>
            <a:r>
              <a:rPr spc="-130" dirty="0"/>
              <a:t> </a:t>
            </a:r>
            <a:r>
              <a:rPr spc="-10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9730" y="1537685"/>
            <a:ext cx="2624455" cy="34518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45"/>
              </a:spcBef>
            </a:pP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all_wheels_on_track </a:t>
            </a:r>
            <a:r>
              <a:rPr sz="1700" dirty="0">
                <a:solidFill>
                  <a:srgbClr val="FFFFFF"/>
                </a:solidFill>
                <a:latin typeface="Lucida Console"/>
                <a:cs typeface="Lucida Console"/>
              </a:rPr>
              <a:t>x,</a:t>
            </a:r>
            <a:r>
              <a:rPr sz="1700" spc="-35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Lucida Console"/>
                <a:cs typeface="Lucida Console"/>
              </a:rPr>
              <a:t>y</a:t>
            </a:r>
            <a:r>
              <a:rPr sz="1700" spc="500" dirty="0">
                <a:solidFill>
                  <a:srgbClr val="FFFFFF"/>
                </a:solidFill>
                <a:latin typeface="Lucida Console"/>
                <a:cs typeface="Lucida Console"/>
              </a:rPr>
              <a:t> </a:t>
            </a:r>
            <a:r>
              <a:rPr sz="1700" spc="-10" dirty="0">
                <a:solidFill>
                  <a:srgbClr val="FFC266"/>
                </a:solidFill>
                <a:latin typeface="Lucida Console"/>
                <a:cs typeface="Lucida Console"/>
              </a:rPr>
              <a:t>closest_objects </a:t>
            </a: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closest_waypoints distance_from_center is_crashed is_left_of_center is_offtrack is_reversed</a:t>
            </a:r>
            <a:endParaRPr sz="1700">
              <a:latin typeface="Lucida Console"/>
              <a:cs typeface="Lucida Console"/>
            </a:endParaRPr>
          </a:p>
          <a:p>
            <a:pPr marL="12700" marR="524510">
              <a:lnSpc>
                <a:spcPts val="2500"/>
              </a:lnSpc>
            </a:pP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heading </a:t>
            </a:r>
            <a:r>
              <a:rPr sz="1700" spc="-10" dirty="0">
                <a:solidFill>
                  <a:srgbClr val="FFC266"/>
                </a:solidFill>
                <a:latin typeface="Lucida Console"/>
                <a:cs typeface="Lucida Console"/>
              </a:rPr>
              <a:t>objects_distance</a:t>
            </a:r>
            <a:endParaRPr sz="1700">
              <a:latin typeface="Lucida Console"/>
              <a:cs typeface="Lucida Consol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5572" y="1537685"/>
            <a:ext cx="2884805" cy="3451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30"/>
              </a:spcBef>
            </a:pPr>
            <a:r>
              <a:rPr sz="1700" spc="-10" dirty="0">
                <a:solidFill>
                  <a:srgbClr val="FFC266"/>
                </a:solidFill>
                <a:latin typeface="Lucida Console"/>
                <a:cs typeface="Lucida Console"/>
              </a:rPr>
              <a:t>objects_heading objects_left_of_center objects_location objects_speed</a:t>
            </a:r>
            <a:endParaRPr sz="1700">
              <a:latin typeface="Lucida Console"/>
              <a:cs typeface="Lucida Console"/>
            </a:endParaRPr>
          </a:p>
          <a:p>
            <a:pPr marL="12700" marR="1824355">
              <a:lnSpc>
                <a:spcPct val="117600"/>
              </a:lnSpc>
            </a:pP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progress speed</a:t>
            </a:r>
            <a:endParaRPr sz="1700">
              <a:latin typeface="Lucida Console"/>
              <a:cs typeface="Lucida Console"/>
            </a:endParaRPr>
          </a:p>
          <a:p>
            <a:pPr marL="12700" marR="1044575">
              <a:lnSpc>
                <a:spcPct val="120000"/>
              </a:lnSpc>
              <a:spcBef>
                <a:spcPts val="50"/>
              </a:spcBef>
            </a:pPr>
            <a:r>
              <a:rPr sz="1700" spc="-10" dirty="0">
                <a:solidFill>
                  <a:srgbClr val="FFFFFF"/>
                </a:solidFill>
                <a:latin typeface="Lucida Console"/>
                <a:cs typeface="Lucida Console"/>
              </a:rPr>
              <a:t>steering_angle steps track_length track_width Waypoints</a:t>
            </a:r>
            <a:endParaRPr sz="1700">
              <a:latin typeface="Lucida Console"/>
              <a:cs typeface="Lucida Console"/>
            </a:endParaRPr>
          </a:p>
        </p:txBody>
      </p:sp>
      <p:pic>
        <p:nvPicPr>
          <p:cNvPr id="5" name="object 5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329" y="6019000"/>
            <a:ext cx="1544097" cy="162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3393" y="5326526"/>
            <a:ext cx="9166860" cy="1110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95"/>
              </a:spcBef>
              <a:tabLst>
                <a:tab pos="4864735" algn="l"/>
              </a:tabLst>
            </a:pP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Standard</a:t>
            </a:r>
            <a:r>
              <a:rPr sz="1700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parameters</a:t>
            </a:r>
            <a:r>
              <a:rPr sz="1700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1700" spc="85" dirty="0">
                <a:solidFill>
                  <a:srgbClr val="FFC266"/>
                </a:solidFill>
                <a:latin typeface="Trebuchet MS"/>
                <a:cs typeface="Trebuchet MS"/>
              </a:rPr>
              <a:t>EVO</a:t>
            </a:r>
            <a:r>
              <a:rPr sz="1700" spc="-75" dirty="0">
                <a:solidFill>
                  <a:srgbClr val="FFC266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rgbClr val="FFC266"/>
                </a:solidFill>
                <a:latin typeface="Trebuchet MS"/>
                <a:cs typeface="Trebuchet MS"/>
              </a:rPr>
              <a:t>specific</a:t>
            </a:r>
            <a:r>
              <a:rPr sz="1700" spc="-65" dirty="0">
                <a:solidFill>
                  <a:srgbClr val="FFC266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FC266"/>
                </a:solidFill>
                <a:latin typeface="Trebuchet MS"/>
                <a:cs typeface="Trebuchet MS"/>
              </a:rPr>
              <a:t>parameters</a:t>
            </a:r>
            <a:endParaRPr sz="17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700">
              <a:latin typeface="Trebuchet MS"/>
              <a:cs typeface="Trebuchet MS"/>
            </a:endParaRPr>
          </a:p>
          <a:p>
            <a:pPr marL="50800" marR="43180" indent="1630680">
              <a:lnSpc>
                <a:spcPct val="77600"/>
              </a:lnSpc>
            </a:pPr>
            <a:r>
              <a:rPr sz="1700" u="sng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https://docs.aws.amazon.com/deepracer/latest/developerguide/deeprace</a:t>
            </a:r>
            <a:r>
              <a:rPr sz="1700" u="sng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</a:rPr>
              <a:t>r-</a:t>
            </a:r>
            <a:r>
              <a:rPr sz="1700" u="none" spc="-10" dirty="0">
                <a:solidFill>
                  <a:srgbClr val="00E0EA"/>
                </a:solidFill>
                <a:latin typeface="Trebuchet MS"/>
                <a:cs typeface="Trebuchet MS"/>
              </a:rPr>
              <a:t> </a:t>
            </a:r>
            <a:r>
              <a:rPr sz="2550" u="sng" spc="-23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800" u="sng" spc="-47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©</a:t>
            </a:r>
            <a:r>
              <a:rPr sz="2550" u="sng" spc="-359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800" u="sng" spc="-24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2</a:t>
            </a:r>
            <a:r>
              <a:rPr sz="2550" u="sng" spc="-156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w</a:t>
            </a:r>
            <a:r>
              <a:rPr sz="800" u="sng" spc="-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02</a:t>
            </a:r>
            <a:r>
              <a:rPr sz="800" u="sng" spc="-33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1</a:t>
            </a:r>
            <a:r>
              <a:rPr sz="2550" u="sng" spc="-839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,</a:t>
            </a:r>
            <a:r>
              <a:rPr sz="800" u="sng" spc="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34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2550" u="sng" spc="-42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800" u="sng" spc="-4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m</a:t>
            </a:r>
            <a:r>
              <a:rPr sz="2550" u="sng" spc="-81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d</a:t>
            </a:r>
            <a:r>
              <a:rPr sz="800" u="sng" spc="-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800" u="sng" spc="-23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z</a:t>
            </a:r>
            <a:r>
              <a:rPr sz="2550" u="sng" spc="-62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-</a:t>
            </a:r>
            <a:r>
              <a:rPr sz="800" u="sng" spc="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800" u="sng" spc="-45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2550" u="sng" spc="3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f</a:t>
            </a:r>
            <a:r>
              <a:rPr sz="2550" u="sng" spc="-128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u</a:t>
            </a:r>
            <a:r>
              <a:rPr sz="800" u="sng" spc="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W</a:t>
            </a:r>
            <a:r>
              <a:rPr sz="800" u="sng" spc="-24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2550" u="sng" spc="-102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800" u="sng" spc="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b</a:t>
            </a:r>
            <a:r>
              <a:rPr sz="800" u="sng" spc="2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33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sz="2550" u="sng" spc="-69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sz="800" u="sng" spc="-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2550" u="sng" spc="-104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800" u="sng" spc="-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v</a:t>
            </a:r>
            <a:r>
              <a:rPr sz="800" u="sng" spc="-28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2550" u="sng" spc="-345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204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sz="2550" u="sng" spc="-1139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800" u="sng" spc="-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sz="800" u="sng" spc="-23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,</a:t>
            </a:r>
            <a:r>
              <a:rPr sz="2550" u="sng" spc="-922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800" u="sng" spc="-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800" u="sng" spc="-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c</a:t>
            </a:r>
            <a:r>
              <a:rPr sz="800" u="sng" spc="-91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sz="2550" u="sng" spc="-15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-</a:t>
            </a:r>
            <a:r>
              <a:rPr sz="2550" u="sng" spc="-51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16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2550" u="sng" spc="-117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n</a:t>
            </a:r>
            <a:r>
              <a:rPr sz="800" u="sng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r</a:t>
            </a:r>
            <a:r>
              <a:rPr sz="800" u="sng" spc="2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18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2550" u="sng" spc="-120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p</a:t>
            </a:r>
            <a:r>
              <a:rPr sz="800" u="sng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sz="800" u="sng" spc="3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sz="800" u="sng" spc="-15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2550" u="sng" spc="-1019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u</a:t>
            </a:r>
            <a:r>
              <a:rPr sz="800" u="sng" spc="3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ff</a:t>
            </a:r>
            <a:r>
              <a:rPr sz="800" u="sng" spc="1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2550" u="sng" spc="-90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800" u="sng" spc="5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l</a:t>
            </a:r>
            <a:r>
              <a:rPr sz="800" u="sng" spc="4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i</a:t>
            </a:r>
            <a:r>
              <a:rPr sz="800" u="sng" spc="-19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a</a:t>
            </a:r>
            <a:r>
              <a:rPr sz="2550" u="sng" spc="-36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sz="800" u="sng" spc="-6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2550" u="sng" spc="-1177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h</a:t>
            </a:r>
            <a:r>
              <a:rPr sz="800" u="sng" spc="3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e</a:t>
            </a:r>
            <a:r>
              <a:rPr sz="800" u="sng" spc="45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s</a:t>
            </a:r>
            <a:r>
              <a:rPr sz="800" u="sng" spc="-50" dirty="0">
                <a:solidFill>
                  <a:srgbClr val="7F7F7F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sz="2550" u="sng" spc="75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t</a:t>
            </a:r>
            <a:r>
              <a:rPr sz="2550" u="sng" spc="60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m</a:t>
            </a:r>
            <a:r>
              <a:rPr sz="2550" u="sng" spc="75" baseline="-65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latin typeface="Trebuchet MS"/>
                <a:cs typeface="Trebuchet MS"/>
                <a:hlinkClick r:id="rId2"/>
              </a:rPr>
              <a:t>l</a:t>
            </a:r>
            <a:endParaRPr sz="2550" baseline="-6535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9091" y="2368792"/>
            <a:ext cx="5436903" cy="29225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95" y="2995909"/>
            <a:ext cx="3224530" cy="8026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495"/>
              </a:spcBef>
            </a:pPr>
            <a:r>
              <a:rPr b="0" spc="-25" dirty="0">
                <a:latin typeface="Trebuchet MS"/>
                <a:cs typeface="Trebuchet MS"/>
              </a:rPr>
              <a:t>Example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-45" dirty="0">
                <a:latin typeface="Trebuchet MS"/>
                <a:cs typeface="Trebuchet MS"/>
              </a:rPr>
              <a:t>parameter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305" dirty="0">
                <a:latin typeface="Trebuchet MS"/>
                <a:cs typeface="Trebuchet MS"/>
              </a:rPr>
              <a:t>– </a:t>
            </a:r>
            <a:r>
              <a:rPr b="0" spc="-10" dirty="0">
                <a:solidFill>
                  <a:srgbClr val="69AE35"/>
                </a:solidFill>
                <a:latin typeface="Trebuchet MS"/>
                <a:cs typeface="Trebuchet MS"/>
              </a:rPr>
              <a:t>heading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1886" y="1871334"/>
            <a:ext cx="3301218" cy="38138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95" y="2995909"/>
            <a:ext cx="3224530" cy="8026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495"/>
              </a:spcBef>
            </a:pPr>
            <a:r>
              <a:rPr b="0" spc="-25" dirty="0">
                <a:latin typeface="Trebuchet MS"/>
                <a:cs typeface="Trebuchet MS"/>
              </a:rPr>
              <a:t>Example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-45" dirty="0">
                <a:latin typeface="Trebuchet MS"/>
                <a:cs typeface="Trebuchet MS"/>
              </a:rPr>
              <a:t>parameter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305" dirty="0">
                <a:latin typeface="Trebuchet MS"/>
                <a:cs typeface="Trebuchet MS"/>
              </a:rPr>
              <a:t>– </a:t>
            </a:r>
            <a:r>
              <a:rPr b="0" spc="-10" dirty="0">
                <a:solidFill>
                  <a:srgbClr val="69AE35"/>
                </a:solidFill>
                <a:latin typeface="Trebuchet MS"/>
                <a:cs typeface="Trebuchet MS"/>
              </a:rPr>
              <a:t>all_wheels_on_track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8476" y="1871334"/>
            <a:ext cx="3301220" cy="38138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695" y="2995909"/>
            <a:ext cx="3300095" cy="8026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2880"/>
              </a:lnSpc>
              <a:spcBef>
                <a:spcPts val="495"/>
              </a:spcBef>
            </a:pPr>
            <a:r>
              <a:rPr b="0" spc="-25" dirty="0">
                <a:latin typeface="Trebuchet MS"/>
                <a:cs typeface="Trebuchet MS"/>
              </a:rPr>
              <a:t>Example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-45" dirty="0">
                <a:latin typeface="Trebuchet MS"/>
                <a:cs typeface="Trebuchet MS"/>
              </a:rPr>
              <a:t>parameter</a:t>
            </a:r>
            <a:r>
              <a:rPr b="0" spc="-140" dirty="0">
                <a:latin typeface="Trebuchet MS"/>
                <a:cs typeface="Trebuchet MS"/>
              </a:rPr>
              <a:t> </a:t>
            </a:r>
            <a:r>
              <a:rPr b="0" spc="305" dirty="0">
                <a:latin typeface="Trebuchet MS"/>
                <a:cs typeface="Trebuchet MS"/>
              </a:rPr>
              <a:t>– </a:t>
            </a:r>
            <a:r>
              <a:rPr b="0" spc="-50" dirty="0">
                <a:solidFill>
                  <a:srgbClr val="69AE35"/>
                </a:solidFill>
                <a:latin typeface="Trebuchet MS"/>
                <a:cs typeface="Trebuchet MS"/>
              </a:rPr>
              <a:t>distance_from_center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Coordinate</a:t>
            </a:r>
            <a:r>
              <a:rPr spc="-114" dirty="0"/>
              <a:t> </a:t>
            </a:r>
            <a:r>
              <a:rPr dirty="0"/>
              <a:t>system</a:t>
            </a:r>
            <a:r>
              <a:rPr spc="-110" dirty="0"/>
              <a:t> </a:t>
            </a:r>
            <a:r>
              <a:rPr dirty="0"/>
              <a:t>and</a:t>
            </a:r>
            <a:r>
              <a:rPr spc="-105" dirty="0"/>
              <a:t> </a:t>
            </a:r>
            <a:r>
              <a:rPr spc="-10" dirty="0"/>
              <a:t>track</a:t>
            </a:r>
            <a:r>
              <a:rPr spc="-105" dirty="0"/>
              <a:t> </a:t>
            </a:r>
            <a:r>
              <a:rPr spc="-10" dirty="0"/>
              <a:t>waypoints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87912" y="1876686"/>
            <a:ext cx="7201534" cy="4149725"/>
            <a:chOff x="1787912" y="1876686"/>
            <a:chExt cx="7201534" cy="41497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4467" y="1876687"/>
              <a:ext cx="6164991" cy="40916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40713" y="4393821"/>
              <a:ext cx="1848485" cy="90170"/>
            </a:xfrm>
            <a:custGeom>
              <a:avLst/>
              <a:gdLst/>
              <a:ahLst/>
              <a:cxnLst/>
              <a:rect l="l" t="t" r="r" b="b"/>
              <a:pathLst>
                <a:path w="1848484" h="90170">
                  <a:moveTo>
                    <a:pt x="1758740" y="0"/>
                  </a:moveTo>
                  <a:lnTo>
                    <a:pt x="1758740" y="89565"/>
                  </a:lnTo>
                  <a:lnTo>
                    <a:pt x="1834922" y="51501"/>
                  </a:lnTo>
                  <a:lnTo>
                    <a:pt x="1767702" y="51501"/>
                  </a:lnTo>
                  <a:lnTo>
                    <a:pt x="1767702" y="38065"/>
                  </a:lnTo>
                  <a:lnTo>
                    <a:pt x="1834924" y="38065"/>
                  </a:lnTo>
                  <a:lnTo>
                    <a:pt x="1758740" y="0"/>
                  </a:lnTo>
                  <a:close/>
                </a:path>
                <a:path w="1848484" h="90170">
                  <a:moveTo>
                    <a:pt x="26888" y="17913"/>
                  </a:moveTo>
                  <a:lnTo>
                    <a:pt x="16422" y="20025"/>
                  </a:lnTo>
                  <a:lnTo>
                    <a:pt x="7875" y="25783"/>
                  </a:lnTo>
                  <a:lnTo>
                    <a:pt x="2113" y="34324"/>
                  </a:lnTo>
                  <a:lnTo>
                    <a:pt x="0" y="44784"/>
                  </a:lnTo>
                  <a:lnTo>
                    <a:pt x="2113" y="55242"/>
                  </a:lnTo>
                  <a:lnTo>
                    <a:pt x="7875" y="63783"/>
                  </a:lnTo>
                  <a:lnTo>
                    <a:pt x="16422" y="69541"/>
                  </a:lnTo>
                  <a:lnTo>
                    <a:pt x="26888" y="71653"/>
                  </a:lnTo>
                  <a:lnTo>
                    <a:pt x="37353" y="69541"/>
                  </a:lnTo>
                  <a:lnTo>
                    <a:pt x="45900" y="63783"/>
                  </a:lnTo>
                  <a:lnTo>
                    <a:pt x="51662" y="55242"/>
                  </a:lnTo>
                  <a:lnTo>
                    <a:pt x="52418" y="51501"/>
                  </a:lnTo>
                  <a:lnTo>
                    <a:pt x="26888" y="51501"/>
                  </a:lnTo>
                  <a:lnTo>
                    <a:pt x="26888" y="38065"/>
                  </a:lnTo>
                  <a:lnTo>
                    <a:pt x="52418" y="38065"/>
                  </a:lnTo>
                  <a:lnTo>
                    <a:pt x="51662" y="34324"/>
                  </a:lnTo>
                  <a:lnTo>
                    <a:pt x="45900" y="25783"/>
                  </a:lnTo>
                  <a:lnTo>
                    <a:pt x="37353" y="20025"/>
                  </a:lnTo>
                  <a:lnTo>
                    <a:pt x="26888" y="17913"/>
                  </a:lnTo>
                  <a:close/>
                </a:path>
                <a:path w="1848484" h="90170">
                  <a:moveTo>
                    <a:pt x="52418" y="38065"/>
                  </a:moveTo>
                  <a:lnTo>
                    <a:pt x="26888" y="38065"/>
                  </a:lnTo>
                  <a:lnTo>
                    <a:pt x="26888" y="51501"/>
                  </a:lnTo>
                  <a:lnTo>
                    <a:pt x="52418" y="51501"/>
                  </a:lnTo>
                  <a:lnTo>
                    <a:pt x="53775" y="44784"/>
                  </a:lnTo>
                  <a:lnTo>
                    <a:pt x="52418" y="38065"/>
                  </a:lnTo>
                  <a:close/>
                </a:path>
                <a:path w="1848484" h="90170">
                  <a:moveTo>
                    <a:pt x="1758740" y="38065"/>
                  </a:moveTo>
                  <a:lnTo>
                    <a:pt x="52418" y="38065"/>
                  </a:lnTo>
                  <a:lnTo>
                    <a:pt x="53775" y="44784"/>
                  </a:lnTo>
                  <a:lnTo>
                    <a:pt x="52418" y="51501"/>
                  </a:lnTo>
                  <a:lnTo>
                    <a:pt x="1758740" y="51501"/>
                  </a:lnTo>
                  <a:lnTo>
                    <a:pt x="1758740" y="38065"/>
                  </a:lnTo>
                  <a:close/>
                </a:path>
                <a:path w="1848484" h="90170">
                  <a:moveTo>
                    <a:pt x="1834924" y="38065"/>
                  </a:moveTo>
                  <a:lnTo>
                    <a:pt x="1767702" y="38065"/>
                  </a:lnTo>
                  <a:lnTo>
                    <a:pt x="1767702" y="51501"/>
                  </a:lnTo>
                  <a:lnTo>
                    <a:pt x="1834922" y="51501"/>
                  </a:lnTo>
                  <a:lnTo>
                    <a:pt x="1848365" y="44784"/>
                  </a:lnTo>
                  <a:lnTo>
                    <a:pt x="1834924" y="3806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87906" y="1876685"/>
              <a:ext cx="6261735" cy="4149725"/>
            </a:xfrm>
            <a:custGeom>
              <a:avLst/>
              <a:gdLst/>
              <a:ahLst/>
              <a:cxnLst/>
              <a:rect l="l" t="t" r="r" b="b"/>
              <a:pathLst>
                <a:path w="6261734" h="4149725">
                  <a:moveTo>
                    <a:pt x="6261544" y="4119232"/>
                  </a:moveTo>
                  <a:lnTo>
                    <a:pt x="6243574" y="4110215"/>
                  </a:lnTo>
                  <a:lnTo>
                    <a:pt x="6207823" y="4092270"/>
                  </a:lnTo>
                  <a:lnTo>
                    <a:pt x="6219736" y="4110215"/>
                  </a:lnTo>
                  <a:lnTo>
                    <a:pt x="51968" y="4099229"/>
                  </a:lnTo>
                  <a:lnTo>
                    <a:pt x="51663" y="4097718"/>
                  </a:lnTo>
                  <a:lnTo>
                    <a:pt x="45910" y="4089171"/>
                  </a:lnTo>
                  <a:lnTo>
                    <a:pt x="45681" y="4089019"/>
                  </a:lnTo>
                  <a:lnTo>
                    <a:pt x="45834" y="53746"/>
                  </a:lnTo>
                  <a:lnTo>
                    <a:pt x="45834" y="41808"/>
                  </a:lnTo>
                  <a:lnTo>
                    <a:pt x="63754" y="53746"/>
                  </a:lnTo>
                  <a:lnTo>
                    <a:pt x="54800" y="35839"/>
                  </a:lnTo>
                  <a:lnTo>
                    <a:pt x="36868" y="0"/>
                  </a:lnTo>
                  <a:lnTo>
                    <a:pt x="9982" y="53746"/>
                  </a:lnTo>
                  <a:lnTo>
                    <a:pt x="27901" y="41808"/>
                  </a:lnTo>
                  <a:lnTo>
                    <a:pt x="36855" y="35839"/>
                  </a:lnTo>
                  <a:lnTo>
                    <a:pt x="27901" y="41808"/>
                  </a:lnTo>
                  <a:lnTo>
                    <a:pt x="27749" y="4081437"/>
                  </a:lnTo>
                  <a:lnTo>
                    <a:pt x="26924" y="4081259"/>
                  </a:lnTo>
                  <a:lnTo>
                    <a:pt x="16256" y="4083393"/>
                  </a:lnTo>
                  <a:lnTo>
                    <a:pt x="16395" y="4083393"/>
                  </a:lnTo>
                  <a:lnTo>
                    <a:pt x="7848" y="4089171"/>
                  </a:lnTo>
                  <a:lnTo>
                    <a:pt x="2095" y="4097718"/>
                  </a:lnTo>
                  <a:lnTo>
                    <a:pt x="0" y="4108183"/>
                  </a:lnTo>
                  <a:lnTo>
                    <a:pt x="1790" y="4117136"/>
                  </a:lnTo>
                  <a:lnTo>
                    <a:pt x="2133" y="4118635"/>
                  </a:lnTo>
                  <a:lnTo>
                    <a:pt x="7924" y="4127169"/>
                  </a:lnTo>
                  <a:lnTo>
                    <a:pt x="11277" y="4129443"/>
                  </a:lnTo>
                  <a:lnTo>
                    <a:pt x="11938" y="4132707"/>
                  </a:lnTo>
                  <a:lnTo>
                    <a:pt x="17703" y="4141254"/>
                  </a:lnTo>
                  <a:lnTo>
                    <a:pt x="26250" y="4147007"/>
                  </a:lnTo>
                  <a:lnTo>
                    <a:pt x="36715" y="4149115"/>
                  </a:lnTo>
                  <a:lnTo>
                    <a:pt x="47180" y="4147007"/>
                  </a:lnTo>
                  <a:lnTo>
                    <a:pt x="55727" y="4141254"/>
                  </a:lnTo>
                  <a:lnTo>
                    <a:pt x="61493" y="4132707"/>
                  </a:lnTo>
                  <a:lnTo>
                    <a:pt x="63601" y="4122255"/>
                  </a:lnTo>
                  <a:lnTo>
                    <a:pt x="62572" y="4117162"/>
                  </a:lnTo>
                  <a:lnTo>
                    <a:pt x="6219698" y="4128122"/>
                  </a:lnTo>
                  <a:lnTo>
                    <a:pt x="6225654" y="4119232"/>
                  </a:lnTo>
                  <a:lnTo>
                    <a:pt x="6225337" y="4118635"/>
                  </a:lnTo>
                  <a:lnTo>
                    <a:pt x="6225667" y="4119130"/>
                  </a:lnTo>
                  <a:lnTo>
                    <a:pt x="6219723" y="4128122"/>
                  </a:lnTo>
                  <a:lnTo>
                    <a:pt x="6207722" y="4146004"/>
                  </a:lnTo>
                  <a:lnTo>
                    <a:pt x="6243675" y="4128122"/>
                  </a:lnTo>
                  <a:lnTo>
                    <a:pt x="6261544" y="4119232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034679" y="5991235"/>
            <a:ext cx="173355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25" dirty="0">
                <a:solidFill>
                  <a:srgbClr val="F7A028"/>
                </a:solidFill>
                <a:latin typeface="Trebuchet MS"/>
                <a:cs typeface="Trebuchet MS"/>
              </a:rPr>
              <a:t>X</a:t>
            </a:r>
            <a:endParaRPr sz="19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6725" y="2650627"/>
            <a:ext cx="173355" cy="324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-50" dirty="0">
                <a:solidFill>
                  <a:srgbClr val="F7A028"/>
                </a:solidFill>
                <a:latin typeface="Trebuchet MS"/>
                <a:cs typeface="Trebuchet MS"/>
              </a:rPr>
              <a:t>Y</a:t>
            </a:r>
            <a:endParaRPr sz="19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94239" y="2297888"/>
            <a:ext cx="7094855" cy="3653790"/>
            <a:chOff x="1894239" y="2297888"/>
            <a:chExt cx="7094855" cy="3653790"/>
          </a:xfrm>
        </p:grpSpPr>
        <p:sp>
          <p:nvSpPr>
            <p:cNvPr id="10" name="object 10"/>
            <p:cNvSpPr/>
            <p:nvPr/>
          </p:nvSpPr>
          <p:spPr>
            <a:xfrm>
              <a:off x="5107545" y="3064829"/>
              <a:ext cx="0" cy="2886710"/>
            </a:xfrm>
            <a:custGeom>
              <a:avLst/>
              <a:gdLst/>
              <a:ahLst/>
              <a:cxnLst/>
              <a:rect l="l" t="t" r="r" b="b"/>
              <a:pathLst>
                <a:path h="2886710">
                  <a:moveTo>
                    <a:pt x="0" y="0"/>
                  </a:moveTo>
                  <a:lnTo>
                    <a:pt x="0" y="2886461"/>
                  </a:lnTo>
                </a:path>
              </a:pathLst>
            </a:custGeom>
            <a:ln w="896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894239" y="2800202"/>
              <a:ext cx="3206750" cy="0"/>
            </a:xfrm>
            <a:custGeom>
              <a:avLst/>
              <a:gdLst/>
              <a:ahLst/>
              <a:cxnLst/>
              <a:rect l="l" t="t" r="r" b="b"/>
              <a:pathLst>
                <a:path w="3206750">
                  <a:moveTo>
                    <a:pt x="0" y="0"/>
                  </a:moveTo>
                  <a:lnTo>
                    <a:pt x="3206754" y="0"/>
                  </a:lnTo>
                </a:path>
              </a:pathLst>
            </a:custGeom>
            <a:ln w="8956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7412" y="2681767"/>
              <a:ext cx="199035" cy="6066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835" y="2460745"/>
              <a:ext cx="873612" cy="827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2835" y="3067387"/>
              <a:ext cx="674577" cy="22102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275280" y="3032570"/>
              <a:ext cx="2713990" cy="763270"/>
            </a:xfrm>
            <a:custGeom>
              <a:avLst/>
              <a:gdLst/>
              <a:ahLst/>
              <a:cxnLst/>
              <a:rect l="l" t="t" r="r" b="b"/>
              <a:pathLst>
                <a:path w="2713990" h="763270">
                  <a:moveTo>
                    <a:pt x="1350178" y="749265"/>
                  </a:moveTo>
                  <a:lnTo>
                    <a:pt x="0" y="749265"/>
                  </a:lnTo>
                  <a:lnTo>
                    <a:pt x="0" y="762701"/>
                  </a:lnTo>
                  <a:lnTo>
                    <a:pt x="1360613" y="762701"/>
                  </a:lnTo>
                  <a:lnTo>
                    <a:pt x="1363623" y="759693"/>
                  </a:lnTo>
                  <a:lnTo>
                    <a:pt x="1363623" y="755984"/>
                  </a:lnTo>
                  <a:lnTo>
                    <a:pt x="1350178" y="755984"/>
                  </a:lnTo>
                  <a:lnTo>
                    <a:pt x="1350178" y="749265"/>
                  </a:lnTo>
                  <a:close/>
                </a:path>
                <a:path w="2713990" h="763270">
                  <a:moveTo>
                    <a:pt x="2624174" y="38065"/>
                  </a:moveTo>
                  <a:lnTo>
                    <a:pt x="1353188" y="38065"/>
                  </a:lnTo>
                  <a:lnTo>
                    <a:pt x="1350178" y="41073"/>
                  </a:lnTo>
                  <a:lnTo>
                    <a:pt x="1350178" y="755984"/>
                  </a:lnTo>
                  <a:lnTo>
                    <a:pt x="1356901" y="749265"/>
                  </a:lnTo>
                  <a:lnTo>
                    <a:pt x="1363623" y="749265"/>
                  </a:lnTo>
                  <a:lnTo>
                    <a:pt x="1363623" y="51501"/>
                  </a:lnTo>
                  <a:lnTo>
                    <a:pt x="1356901" y="51501"/>
                  </a:lnTo>
                  <a:lnTo>
                    <a:pt x="1363623" y="44782"/>
                  </a:lnTo>
                  <a:lnTo>
                    <a:pt x="2624174" y="44782"/>
                  </a:lnTo>
                  <a:lnTo>
                    <a:pt x="2624174" y="38065"/>
                  </a:lnTo>
                  <a:close/>
                </a:path>
                <a:path w="2713990" h="763270">
                  <a:moveTo>
                    <a:pt x="1363623" y="749265"/>
                  </a:moveTo>
                  <a:lnTo>
                    <a:pt x="1356901" y="749265"/>
                  </a:lnTo>
                  <a:lnTo>
                    <a:pt x="1350178" y="755984"/>
                  </a:lnTo>
                  <a:lnTo>
                    <a:pt x="1363623" y="755984"/>
                  </a:lnTo>
                  <a:lnTo>
                    <a:pt x="1363623" y="749265"/>
                  </a:lnTo>
                  <a:close/>
                </a:path>
                <a:path w="2713990" h="763270">
                  <a:moveTo>
                    <a:pt x="2624174" y="0"/>
                  </a:moveTo>
                  <a:lnTo>
                    <a:pt x="2624174" y="89566"/>
                  </a:lnTo>
                  <a:lnTo>
                    <a:pt x="2700356" y="51501"/>
                  </a:lnTo>
                  <a:lnTo>
                    <a:pt x="2633136" y="51501"/>
                  </a:lnTo>
                  <a:lnTo>
                    <a:pt x="2633136" y="38065"/>
                  </a:lnTo>
                  <a:lnTo>
                    <a:pt x="2700358" y="38065"/>
                  </a:lnTo>
                  <a:lnTo>
                    <a:pt x="2624174" y="0"/>
                  </a:lnTo>
                  <a:close/>
                </a:path>
                <a:path w="2713990" h="763270">
                  <a:moveTo>
                    <a:pt x="1363623" y="44782"/>
                  </a:moveTo>
                  <a:lnTo>
                    <a:pt x="1356901" y="51501"/>
                  </a:lnTo>
                  <a:lnTo>
                    <a:pt x="1363623" y="51501"/>
                  </a:lnTo>
                  <a:lnTo>
                    <a:pt x="1363623" y="44782"/>
                  </a:lnTo>
                  <a:close/>
                </a:path>
                <a:path w="2713990" h="763270">
                  <a:moveTo>
                    <a:pt x="2624174" y="44782"/>
                  </a:moveTo>
                  <a:lnTo>
                    <a:pt x="1363623" y="44782"/>
                  </a:lnTo>
                  <a:lnTo>
                    <a:pt x="1363623" y="51501"/>
                  </a:lnTo>
                  <a:lnTo>
                    <a:pt x="2624174" y="51501"/>
                  </a:lnTo>
                  <a:lnTo>
                    <a:pt x="2624174" y="44782"/>
                  </a:lnTo>
                  <a:close/>
                </a:path>
                <a:path w="2713990" h="763270">
                  <a:moveTo>
                    <a:pt x="2700358" y="38065"/>
                  </a:moveTo>
                  <a:lnTo>
                    <a:pt x="2633136" y="38065"/>
                  </a:lnTo>
                  <a:lnTo>
                    <a:pt x="2633136" y="51501"/>
                  </a:lnTo>
                  <a:lnTo>
                    <a:pt x="2700356" y="51501"/>
                  </a:lnTo>
                  <a:lnTo>
                    <a:pt x="2713802" y="44782"/>
                  </a:lnTo>
                  <a:lnTo>
                    <a:pt x="2700358" y="3806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8238" y="3583483"/>
              <a:ext cx="137160" cy="410209"/>
            </a:xfrm>
            <a:custGeom>
              <a:avLst/>
              <a:gdLst/>
              <a:ahLst/>
              <a:cxnLst/>
              <a:rect l="l" t="t" r="r" b="b"/>
              <a:pathLst>
                <a:path w="137160" h="410210">
                  <a:moveTo>
                    <a:pt x="0" y="0"/>
                  </a:moveTo>
                  <a:lnTo>
                    <a:pt x="26671" y="896"/>
                  </a:lnTo>
                  <a:lnTo>
                    <a:pt x="48452" y="3342"/>
                  </a:lnTo>
                  <a:lnTo>
                    <a:pt x="63136" y="6969"/>
                  </a:lnTo>
                  <a:lnTo>
                    <a:pt x="68521" y="11412"/>
                  </a:lnTo>
                  <a:lnTo>
                    <a:pt x="68521" y="193658"/>
                  </a:lnTo>
                  <a:lnTo>
                    <a:pt x="73905" y="198100"/>
                  </a:lnTo>
                  <a:lnTo>
                    <a:pt x="88590" y="201728"/>
                  </a:lnTo>
                  <a:lnTo>
                    <a:pt x="110370" y="204173"/>
                  </a:lnTo>
                  <a:lnTo>
                    <a:pt x="137042" y="205070"/>
                  </a:lnTo>
                  <a:lnTo>
                    <a:pt x="110370" y="205967"/>
                  </a:lnTo>
                  <a:lnTo>
                    <a:pt x="88590" y="208413"/>
                  </a:lnTo>
                  <a:lnTo>
                    <a:pt x="73905" y="212040"/>
                  </a:lnTo>
                  <a:lnTo>
                    <a:pt x="68521" y="216482"/>
                  </a:lnTo>
                  <a:lnTo>
                    <a:pt x="68521" y="398729"/>
                  </a:lnTo>
                  <a:lnTo>
                    <a:pt x="63136" y="403171"/>
                  </a:lnTo>
                  <a:lnTo>
                    <a:pt x="48451" y="406798"/>
                  </a:lnTo>
                  <a:lnTo>
                    <a:pt x="26671" y="409244"/>
                  </a:lnTo>
                  <a:lnTo>
                    <a:pt x="0" y="410141"/>
                  </a:lnTo>
                </a:path>
              </a:pathLst>
            </a:custGeom>
            <a:ln w="13443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3853" y="2302368"/>
              <a:ext cx="919480" cy="1068070"/>
            </a:xfrm>
            <a:custGeom>
              <a:avLst/>
              <a:gdLst/>
              <a:ahLst/>
              <a:cxnLst/>
              <a:rect l="l" t="t" r="r" b="b"/>
              <a:pathLst>
                <a:path w="919479" h="1068070">
                  <a:moveTo>
                    <a:pt x="0" y="0"/>
                  </a:moveTo>
                  <a:lnTo>
                    <a:pt x="919058" y="1067563"/>
                  </a:lnTo>
                </a:path>
              </a:pathLst>
            </a:custGeom>
            <a:ln w="896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40913" y="2717887"/>
              <a:ext cx="7620" cy="5080"/>
            </a:xfrm>
            <a:custGeom>
              <a:avLst/>
              <a:gdLst/>
              <a:ahLst/>
              <a:cxnLst/>
              <a:rect l="l" t="t" r="r" b="b"/>
              <a:pathLst>
                <a:path w="7620" h="5080">
                  <a:moveTo>
                    <a:pt x="7461" y="4725"/>
                  </a:moveTo>
                  <a:lnTo>
                    <a:pt x="0" y="0"/>
                  </a:lnTo>
                </a:path>
              </a:pathLst>
            </a:custGeom>
            <a:ln w="6718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59092" y="2426747"/>
              <a:ext cx="3810" cy="13335"/>
            </a:xfrm>
            <a:custGeom>
              <a:avLst/>
              <a:gdLst/>
              <a:ahLst/>
              <a:cxnLst/>
              <a:rect l="l" t="t" r="r" b="b"/>
              <a:pathLst>
                <a:path w="3810" h="13335">
                  <a:moveTo>
                    <a:pt x="3322" y="13083"/>
                  </a:moveTo>
                  <a:lnTo>
                    <a:pt x="0" y="0"/>
                  </a:lnTo>
                </a:path>
              </a:pathLst>
            </a:custGeom>
            <a:ln w="6721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00994" y="2413366"/>
              <a:ext cx="5080" cy="1270"/>
            </a:xfrm>
            <a:custGeom>
              <a:avLst/>
              <a:gdLst/>
              <a:ahLst/>
              <a:cxnLst/>
              <a:rect l="l" t="t" r="r" b="b"/>
              <a:pathLst>
                <a:path w="5079" h="1269">
                  <a:moveTo>
                    <a:pt x="4938" y="0"/>
                  </a:moveTo>
                  <a:lnTo>
                    <a:pt x="0" y="752"/>
                  </a:lnTo>
                </a:path>
              </a:pathLst>
            </a:custGeom>
            <a:ln w="6717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80609" y="2451927"/>
              <a:ext cx="52069" cy="37465"/>
            </a:xfrm>
            <a:custGeom>
              <a:avLst/>
              <a:gdLst/>
              <a:ahLst/>
              <a:cxnLst/>
              <a:rect l="l" t="t" r="r" b="b"/>
              <a:pathLst>
                <a:path w="52070" h="37464">
                  <a:moveTo>
                    <a:pt x="51461" y="37080"/>
                  </a:moveTo>
                  <a:lnTo>
                    <a:pt x="0" y="0"/>
                  </a:lnTo>
                </a:path>
              </a:pathLst>
            </a:custGeom>
            <a:ln w="6719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50377" y="2501825"/>
              <a:ext cx="42545" cy="49530"/>
            </a:xfrm>
            <a:custGeom>
              <a:avLst/>
              <a:gdLst/>
              <a:ahLst/>
              <a:cxnLst/>
              <a:rect l="l" t="t" r="r" b="b"/>
              <a:pathLst>
                <a:path w="42545" h="49530">
                  <a:moveTo>
                    <a:pt x="42172" y="49460"/>
                  </a:moveTo>
                  <a:lnTo>
                    <a:pt x="0" y="0"/>
                  </a:lnTo>
                </a:path>
              </a:pathLst>
            </a:custGeom>
            <a:ln w="672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88695" y="2414119"/>
              <a:ext cx="5080" cy="8255"/>
            </a:xfrm>
            <a:custGeom>
              <a:avLst/>
              <a:gdLst/>
              <a:ahLst/>
              <a:cxnLst/>
              <a:rect l="l" t="t" r="r" b="b"/>
              <a:pathLst>
                <a:path w="5079" h="8255">
                  <a:moveTo>
                    <a:pt x="5063" y="8204"/>
                  </a:moveTo>
                  <a:lnTo>
                    <a:pt x="0" y="0"/>
                  </a:lnTo>
                </a:path>
              </a:pathLst>
            </a:custGeom>
            <a:ln w="6720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25826" y="2642166"/>
              <a:ext cx="14604" cy="5715"/>
            </a:xfrm>
            <a:custGeom>
              <a:avLst/>
              <a:gdLst/>
              <a:ahLst/>
              <a:cxnLst/>
              <a:rect l="l" t="t" r="r" b="b"/>
              <a:pathLst>
                <a:path w="14604" h="5714">
                  <a:moveTo>
                    <a:pt x="14062" y="5280"/>
                  </a:moveTo>
                  <a:lnTo>
                    <a:pt x="0" y="0"/>
                  </a:lnTo>
                </a:path>
              </a:pathLst>
            </a:custGeom>
            <a:ln w="6718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398108" y="2568483"/>
              <a:ext cx="20955" cy="5080"/>
            </a:xfrm>
            <a:custGeom>
              <a:avLst/>
              <a:gdLst/>
              <a:ahLst/>
              <a:cxnLst/>
              <a:rect l="l" t="t" r="r" b="b"/>
              <a:pathLst>
                <a:path w="20954" h="5080">
                  <a:moveTo>
                    <a:pt x="20919" y="4626"/>
                  </a:moveTo>
                  <a:lnTo>
                    <a:pt x="0" y="0"/>
                  </a:lnTo>
                </a:path>
              </a:pathLst>
            </a:custGeom>
            <a:ln w="6717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11068" y="2425581"/>
              <a:ext cx="3810" cy="1905"/>
            </a:xfrm>
            <a:custGeom>
              <a:avLst/>
              <a:gdLst/>
              <a:ahLst/>
              <a:cxnLst/>
              <a:rect l="l" t="t" r="r" b="b"/>
              <a:pathLst>
                <a:path w="3810" h="1905">
                  <a:moveTo>
                    <a:pt x="3256" y="0"/>
                  </a:moveTo>
                  <a:lnTo>
                    <a:pt x="0" y="1467"/>
                  </a:lnTo>
                </a:path>
              </a:pathLst>
            </a:custGeom>
            <a:ln w="6718">
              <a:solidFill>
                <a:srgbClr val="002D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63636" y="2447958"/>
              <a:ext cx="72390" cy="50800"/>
            </a:xfrm>
            <a:custGeom>
              <a:avLst/>
              <a:gdLst/>
              <a:ahLst/>
              <a:cxnLst/>
              <a:rect l="l" t="t" r="r" b="b"/>
              <a:pathLst>
                <a:path w="72389" h="50800">
                  <a:moveTo>
                    <a:pt x="32969" y="0"/>
                  </a:moveTo>
                  <a:lnTo>
                    <a:pt x="0" y="50245"/>
                  </a:lnTo>
                  <a:lnTo>
                    <a:pt x="60004" y="46455"/>
                  </a:lnTo>
                  <a:lnTo>
                    <a:pt x="50797" y="30633"/>
                  </a:lnTo>
                  <a:lnTo>
                    <a:pt x="40429" y="30633"/>
                  </a:lnTo>
                  <a:lnTo>
                    <a:pt x="37049" y="24827"/>
                  </a:lnTo>
                  <a:lnTo>
                    <a:pt x="44797" y="20324"/>
                  </a:lnTo>
                  <a:lnTo>
                    <a:pt x="32969" y="0"/>
                  </a:lnTo>
                  <a:close/>
                </a:path>
                <a:path w="72389" h="50800">
                  <a:moveTo>
                    <a:pt x="44797" y="20324"/>
                  </a:moveTo>
                  <a:lnTo>
                    <a:pt x="37049" y="24827"/>
                  </a:lnTo>
                  <a:lnTo>
                    <a:pt x="40429" y="30633"/>
                  </a:lnTo>
                  <a:lnTo>
                    <a:pt x="48176" y="26130"/>
                  </a:lnTo>
                  <a:lnTo>
                    <a:pt x="44797" y="20324"/>
                  </a:lnTo>
                  <a:close/>
                </a:path>
                <a:path w="72389" h="50800">
                  <a:moveTo>
                    <a:pt x="48176" y="26130"/>
                  </a:moveTo>
                  <a:lnTo>
                    <a:pt x="40429" y="30633"/>
                  </a:lnTo>
                  <a:lnTo>
                    <a:pt x="50797" y="30633"/>
                  </a:lnTo>
                  <a:lnTo>
                    <a:pt x="48176" y="26130"/>
                  </a:lnTo>
                  <a:close/>
                </a:path>
                <a:path w="72389" h="50800">
                  <a:moveTo>
                    <a:pt x="68793" y="6377"/>
                  </a:moveTo>
                  <a:lnTo>
                    <a:pt x="44797" y="20324"/>
                  </a:lnTo>
                  <a:lnTo>
                    <a:pt x="48176" y="26130"/>
                  </a:lnTo>
                  <a:lnTo>
                    <a:pt x="72172" y="12184"/>
                  </a:lnTo>
                  <a:lnTo>
                    <a:pt x="68793" y="6377"/>
                  </a:lnTo>
                  <a:close/>
                </a:path>
              </a:pathLst>
            </a:custGeom>
            <a:solidFill>
              <a:srgbClr val="002D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71220" y="2407570"/>
              <a:ext cx="3618229" cy="90170"/>
            </a:xfrm>
            <a:custGeom>
              <a:avLst/>
              <a:gdLst/>
              <a:ahLst/>
              <a:cxnLst/>
              <a:rect l="l" t="t" r="r" b="b"/>
              <a:pathLst>
                <a:path w="3618229" h="90169">
                  <a:moveTo>
                    <a:pt x="3528023" y="0"/>
                  </a:moveTo>
                  <a:lnTo>
                    <a:pt x="3528187" y="34530"/>
                  </a:lnTo>
                  <a:lnTo>
                    <a:pt x="3528224" y="42310"/>
                  </a:lnTo>
                  <a:lnTo>
                    <a:pt x="3528346" y="68116"/>
                  </a:lnTo>
                  <a:lnTo>
                    <a:pt x="3528448" y="89564"/>
                  </a:lnTo>
                  <a:lnTo>
                    <a:pt x="3603736" y="51499"/>
                  </a:lnTo>
                  <a:lnTo>
                    <a:pt x="3537224" y="51499"/>
                  </a:lnTo>
                  <a:lnTo>
                    <a:pt x="3537161" y="38065"/>
                  </a:lnTo>
                  <a:lnTo>
                    <a:pt x="3605117" y="38065"/>
                  </a:lnTo>
                  <a:lnTo>
                    <a:pt x="3528023" y="0"/>
                  </a:lnTo>
                  <a:close/>
                </a:path>
                <a:path w="3618229" h="90169">
                  <a:moveTo>
                    <a:pt x="26760" y="34530"/>
                  </a:moveTo>
                  <a:lnTo>
                    <a:pt x="0" y="61527"/>
                  </a:lnTo>
                  <a:lnTo>
                    <a:pt x="2114" y="71741"/>
                  </a:lnTo>
                  <a:lnTo>
                    <a:pt x="27015" y="88268"/>
                  </a:lnTo>
                  <a:lnTo>
                    <a:pt x="36991" y="86207"/>
                  </a:lnTo>
                  <a:lnTo>
                    <a:pt x="37325" y="86207"/>
                  </a:lnTo>
                  <a:lnTo>
                    <a:pt x="45991" y="80309"/>
                  </a:lnTo>
                  <a:lnTo>
                    <a:pt x="51713" y="71741"/>
                  </a:lnTo>
                  <a:lnTo>
                    <a:pt x="52427" y="68116"/>
                  </a:lnTo>
                  <a:lnTo>
                    <a:pt x="26920" y="68116"/>
                  </a:lnTo>
                  <a:lnTo>
                    <a:pt x="26856" y="54682"/>
                  </a:lnTo>
                  <a:lnTo>
                    <a:pt x="52412" y="54682"/>
                  </a:lnTo>
                  <a:lnTo>
                    <a:pt x="51753" y="51499"/>
                  </a:lnTo>
                  <a:lnTo>
                    <a:pt x="51662" y="51058"/>
                  </a:lnTo>
                  <a:lnTo>
                    <a:pt x="51613" y="50823"/>
                  </a:lnTo>
                  <a:lnTo>
                    <a:pt x="45933" y="42490"/>
                  </a:lnTo>
                  <a:lnTo>
                    <a:pt x="45810" y="42310"/>
                  </a:lnTo>
                  <a:lnTo>
                    <a:pt x="37385" y="36691"/>
                  </a:lnTo>
                  <a:lnTo>
                    <a:pt x="37741" y="36691"/>
                  </a:lnTo>
                  <a:lnTo>
                    <a:pt x="26760" y="34530"/>
                  </a:lnTo>
                  <a:close/>
                </a:path>
                <a:path w="3618229" h="90169">
                  <a:moveTo>
                    <a:pt x="3528203" y="38065"/>
                  </a:moveTo>
                  <a:lnTo>
                    <a:pt x="26856" y="54682"/>
                  </a:lnTo>
                  <a:lnTo>
                    <a:pt x="26920" y="68116"/>
                  </a:lnTo>
                  <a:lnTo>
                    <a:pt x="52427" y="68116"/>
                  </a:lnTo>
                  <a:lnTo>
                    <a:pt x="53726" y="61527"/>
                  </a:lnTo>
                  <a:lnTo>
                    <a:pt x="53776" y="61272"/>
                  </a:lnTo>
                  <a:lnTo>
                    <a:pt x="52412" y="54682"/>
                  </a:lnTo>
                  <a:lnTo>
                    <a:pt x="2857534" y="54682"/>
                  </a:lnTo>
                  <a:lnTo>
                    <a:pt x="3528267" y="51499"/>
                  </a:lnTo>
                  <a:lnTo>
                    <a:pt x="3528203" y="38065"/>
                  </a:lnTo>
                  <a:close/>
                </a:path>
                <a:path w="3618229" h="90169">
                  <a:moveTo>
                    <a:pt x="2857534" y="54682"/>
                  </a:moveTo>
                  <a:lnTo>
                    <a:pt x="52412" y="54682"/>
                  </a:lnTo>
                  <a:lnTo>
                    <a:pt x="53776" y="61272"/>
                  </a:lnTo>
                  <a:lnTo>
                    <a:pt x="52427" y="68116"/>
                  </a:lnTo>
                  <a:lnTo>
                    <a:pt x="26920" y="68116"/>
                  </a:lnTo>
                  <a:lnTo>
                    <a:pt x="2857534" y="54682"/>
                  </a:lnTo>
                  <a:close/>
                </a:path>
                <a:path w="3618229" h="90169">
                  <a:moveTo>
                    <a:pt x="3605117" y="38065"/>
                  </a:moveTo>
                  <a:lnTo>
                    <a:pt x="3537161" y="38065"/>
                  </a:lnTo>
                  <a:lnTo>
                    <a:pt x="3537224" y="51499"/>
                  </a:lnTo>
                  <a:lnTo>
                    <a:pt x="3603736" y="51499"/>
                  </a:lnTo>
                  <a:lnTo>
                    <a:pt x="3617861" y="44357"/>
                  </a:lnTo>
                  <a:lnTo>
                    <a:pt x="3605117" y="38065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121631" y="2293766"/>
            <a:ext cx="812165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Heading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  <p:sp>
        <p:nvSpPr>
          <p:cNvPr id="30" name="object 30"/>
          <p:cNvSpPr txBox="1"/>
          <p:nvPr/>
        </p:nvSpPr>
        <p:spPr>
          <a:xfrm>
            <a:off x="9121631" y="2906414"/>
            <a:ext cx="111760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65" dirty="0">
                <a:solidFill>
                  <a:srgbClr val="F7A028"/>
                </a:solidFill>
                <a:latin typeface="Trebuchet MS"/>
                <a:cs typeface="Trebuchet MS"/>
              </a:rPr>
              <a:t>Track</a:t>
            </a:r>
            <a:r>
              <a:rPr sz="1700" spc="-50" dirty="0">
                <a:solidFill>
                  <a:srgbClr val="F7A028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width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21631" y="4241438"/>
            <a:ext cx="1018540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00" spc="-10" dirty="0">
                <a:solidFill>
                  <a:srgbClr val="F7A028"/>
                </a:solidFill>
                <a:latin typeface="Trebuchet MS"/>
                <a:cs typeface="Trebuchet MS"/>
              </a:rPr>
              <a:t>Waypoints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694309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60" dirty="0"/>
              <a:t>Machine</a:t>
            </a:r>
            <a:r>
              <a:rPr sz="4500" spc="-165" dirty="0"/>
              <a:t> </a:t>
            </a:r>
            <a:r>
              <a:rPr sz="4500" spc="55" dirty="0"/>
              <a:t>learning</a:t>
            </a:r>
            <a:r>
              <a:rPr sz="4500" spc="-160" dirty="0"/>
              <a:t> </a:t>
            </a:r>
            <a:r>
              <a:rPr sz="4500" spc="90" dirty="0"/>
              <a:t>on</a:t>
            </a:r>
            <a:r>
              <a:rPr sz="4500" spc="-160" dirty="0"/>
              <a:t> </a:t>
            </a:r>
            <a:r>
              <a:rPr sz="4500" spc="240" dirty="0"/>
              <a:t>AWS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Useful</a:t>
            </a:r>
            <a:r>
              <a:rPr spc="-55" dirty="0"/>
              <a:t> </a:t>
            </a:r>
            <a:r>
              <a:rPr dirty="0"/>
              <a:t>input</a:t>
            </a:r>
            <a:r>
              <a:rPr spc="-60" dirty="0"/>
              <a:t> </a:t>
            </a:r>
            <a:r>
              <a:rPr spc="-35" dirty="0"/>
              <a:t>parameter:</a:t>
            </a:r>
            <a:r>
              <a:rPr spc="-65" dirty="0"/>
              <a:t> </a:t>
            </a:r>
            <a:r>
              <a:rPr spc="-10" dirty="0"/>
              <a:t>Waypoints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85263" y="1565545"/>
            <a:ext cx="7030720" cy="4612640"/>
            <a:chOff x="3085263" y="1565545"/>
            <a:chExt cx="7030720" cy="46126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2067" y="1752364"/>
              <a:ext cx="6535727" cy="41842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2375" y="1937003"/>
              <a:ext cx="6675120" cy="40111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85261" y="1565548"/>
              <a:ext cx="7030720" cy="4612640"/>
            </a:xfrm>
            <a:custGeom>
              <a:avLst/>
              <a:gdLst/>
              <a:ahLst/>
              <a:cxnLst/>
              <a:rect l="l" t="t" r="r" b="b"/>
              <a:pathLst>
                <a:path w="7030720" h="4612640">
                  <a:moveTo>
                    <a:pt x="7030440" y="0"/>
                  </a:moveTo>
                  <a:lnTo>
                    <a:pt x="178879" y="0"/>
                  </a:lnTo>
                  <a:lnTo>
                    <a:pt x="178879" y="13284"/>
                  </a:lnTo>
                  <a:lnTo>
                    <a:pt x="0" y="13284"/>
                  </a:lnTo>
                  <a:lnTo>
                    <a:pt x="0" y="4612081"/>
                  </a:lnTo>
                  <a:lnTo>
                    <a:pt x="429348" y="4612081"/>
                  </a:lnTo>
                  <a:lnTo>
                    <a:pt x="429348" y="373646"/>
                  </a:lnTo>
                  <a:lnTo>
                    <a:pt x="7030440" y="373646"/>
                  </a:lnTo>
                  <a:lnTo>
                    <a:pt x="7030440" y="0"/>
                  </a:lnTo>
                  <a:close/>
                </a:path>
              </a:pathLst>
            </a:custGeom>
            <a:solidFill>
              <a:srgbClr val="232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2177" y="2581828"/>
            <a:ext cx="2410460" cy="25006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35"/>
              </a:spcBef>
            </a:pP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ordered</a:t>
            </a:r>
            <a:r>
              <a:rPr sz="20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Trebuchet MS"/>
                <a:cs typeface="Trebuchet MS"/>
              </a:rPr>
              <a:t>list</a:t>
            </a:r>
            <a:r>
              <a:rPr sz="2000" spc="-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2000" spc="-30" dirty="0">
                <a:solidFill>
                  <a:srgbClr val="FFFFFF"/>
                </a:solidFill>
                <a:latin typeface="Trebuchet MS"/>
                <a:cs typeface="Trebuchet MS"/>
              </a:rPr>
              <a:t>track-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dependent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milestones</a:t>
            </a:r>
            <a:r>
              <a:rPr sz="2000" spc="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along</a:t>
            </a:r>
            <a:r>
              <a:rPr sz="2000" spc="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Trebuchet MS"/>
                <a:cs typeface="Trebuchet MS"/>
              </a:rPr>
              <a:t>the track</a:t>
            </a:r>
            <a:r>
              <a:rPr sz="20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center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endParaRPr sz="2000">
              <a:latin typeface="Trebuchet MS"/>
              <a:cs typeface="Trebuchet MS"/>
            </a:endParaRPr>
          </a:p>
          <a:p>
            <a:pPr marL="12700" marR="73660">
              <a:lnSpc>
                <a:spcPct val="89500"/>
              </a:lnSpc>
            </a:pP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Let</a:t>
            </a:r>
            <a:r>
              <a:rPr sz="20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set</a:t>
            </a:r>
            <a:r>
              <a:rPr sz="2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different </a:t>
            </a:r>
            <a:r>
              <a:rPr sz="2000" spc="-55" dirty="0">
                <a:solidFill>
                  <a:srgbClr val="FFFFFF"/>
                </a:solidFill>
                <a:latin typeface="Trebuchet MS"/>
                <a:cs typeface="Trebuchet MS"/>
              </a:rPr>
              <a:t>criteria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sz="20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different positions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75" dirty="0"/>
              <a:t>Using</a:t>
            </a:r>
            <a:r>
              <a:rPr spc="-85" dirty="0"/>
              <a:t> </a:t>
            </a:r>
            <a:r>
              <a:rPr dirty="0"/>
              <a:t>waypoints</a:t>
            </a:r>
            <a:r>
              <a:rPr spc="-85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spc="-20" dirty="0"/>
              <a:t>reward</a:t>
            </a:r>
            <a:r>
              <a:rPr spc="-85" dirty="0"/>
              <a:t> </a:t>
            </a:r>
            <a:r>
              <a:rPr spc="-20" dirty="0"/>
              <a:t>different</a:t>
            </a:r>
            <a:r>
              <a:rPr spc="-75" dirty="0"/>
              <a:t> </a:t>
            </a:r>
            <a:r>
              <a:rPr spc="-10" dirty="0"/>
              <a:t>behavior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58038" y="4988723"/>
            <a:ext cx="6442075" cy="1567815"/>
            <a:chOff x="2358038" y="4988723"/>
            <a:chExt cx="6442075" cy="15678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8038" y="4988723"/>
              <a:ext cx="6441636" cy="15674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564218" y="5061441"/>
              <a:ext cx="769620" cy="129539"/>
            </a:xfrm>
            <a:custGeom>
              <a:avLst/>
              <a:gdLst/>
              <a:ahLst/>
              <a:cxnLst/>
              <a:rect l="l" t="t" r="r" b="b"/>
              <a:pathLst>
                <a:path w="769620" h="129539">
                  <a:moveTo>
                    <a:pt x="747883" y="0"/>
                  </a:moveTo>
                  <a:lnTo>
                    <a:pt x="21551" y="0"/>
                  </a:lnTo>
                  <a:lnTo>
                    <a:pt x="13162" y="1692"/>
                  </a:lnTo>
                  <a:lnTo>
                    <a:pt x="6312" y="6308"/>
                  </a:lnTo>
                  <a:lnTo>
                    <a:pt x="1693" y="13153"/>
                  </a:lnTo>
                  <a:lnTo>
                    <a:pt x="0" y="21536"/>
                  </a:lnTo>
                  <a:lnTo>
                    <a:pt x="0" y="107682"/>
                  </a:lnTo>
                  <a:lnTo>
                    <a:pt x="1693" y="116065"/>
                  </a:lnTo>
                  <a:lnTo>
                    <a:pt x="6312" y="122910"/>
                  </a:lnTo>
                  <a:lnTo>
                    <a:pt x="13162" y="127526"/>
                  </a:lnTo>
                  <a:lnTo>
                    <a:pt x="21551" y="129218"/>
                  </a:lnTo>
                  <a:lnTo>
                    <a:pt x="747883" y="129218"/>
                  </a:lnTo>
                  <a:lnTo>
                    <a:pt x="756272" y="127526"/>
                  </a:lnTo>
                  <a:lnTo>
                    <a:pt x="763122" y="122910"/>
                  </a:lnTo>
                  <a:lnTo>
                    <a:pt x="767741" y="116065"/>
                  </a:lnTo>
                  <a:lnTo>
                    <a:pt x="769434" y="107682"/>
                  </a:lnTo>
                  <a:lnTo>
                    <a:pt x="769434" y="21536"/>
                  </a:lnTo>
                  <a:lnTo>
                    <a:pt x="767741" y="13153"/>
                  </a:lnTo>
                  <a:lnTo>
                    <a:pt x="763122" y="6308"/>
                  </a:lnTo>
                  <a:lnTo>
                    <a:pt x="756272" y="1692"/>
                  </a:lnTo>
                  <a:lnTo>
                    <a:pt x="747883" y="0"/>
                  </a:lnTo>
                  <a:close/>
                </a:path>
              </a:pathLst>
            </a:custGeom>
            <a:solidFill>
              <a:srgbClr val="FFC000">
                <a:alpha val="3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64216" y="5190659"/>
              <a:ext cx="2292350" cy="193675"/>
            </a:xfrm>
            <a:custGeom>
              <a:avLst/>
              <a:gdLst/>
              <a:ahLst/>
              <a:cxnLst/>
              <a:rect l="l" t="t" r="r" b="b"/>
              <a:pathLst>
                <a:path w="2292350" h="193675">
                  <a:moveTo>
                    <a:pt x="2259771" y="0"/>
                  </a:moveTo>
                  <a:lnTo>
                    <a:pt x="32199" y="0"/>
                  </a:lnTo>
                  <a:lnTo>
                    <a:pt x="19665" y="2528"/>
                  </a:lnTo>
                  <a:lnTo>
                    <a:pt x="9430" y="9424"/>
                  </a:lnTo>
                  <a:lnTo>
                    <a:pt x="2530" y="19652"/>
                  </a:lnTo>
                  <a:lnTo>
                    <a:pt x="0" y="32177"/>
                  </a:lnTo>
                  <a:lnTo>
                    <a:pt x="0" y="160887"/>
                  </a:lnTo>
                  <a:lnTo>
                    <a:pt x="2530" y="173412"/>
                  </a:lnTo>
                  <a:lnTo>
                    <a:pt x="9430" y="183639"/>
                  </a:lnTo>
                  <a:lnTo>
                    <a:pt x="19665" y="190535"/>
                  </a:lnTo>
                  <a:lnTo>
                    <a:pt x="32199" y="193064"/>
                  </a:lnTo>
                  <a:lnTo>
                    <a:pt x="2259771" y="193064"/>
                  </a:lnTo>
                  <a:lnTo>
                    <a:pt x="2272305" y="190535"/>
                  </a:lnTo>
                  <a:lnTo>
                    <a:pt x="2282540" y="183639"/>
                  </a:lnTo>
                  <a:lnTo>
                    <a:pt x="2289441" y="173412"/>
                  </a:lnTo>
                  <a:lnTo>
                    <a:pt x="2291971" y="160887"/>
                  </a:lnTo>
                  <a:lnTo>
                    <a:pt x="2291971" y="32177"/>
                  </a:lnTo>
                  <a:lnTo>
                    <a:pt x="2289441" y="19652"/>
                  </a:lnTo>
                  <a:lnTo>
                    <a:pt x="2282540" y="9424"/>
                  </a:lnTo>
                  <a:lnTo>
                    <a:pt x="2272305" y="2528"/>
                  </a:lnTo>
                  <a:lnTo>
                    <a:pt x="2259771" y="0"/>
                  </a:lnTo>
                  <a:close/>
                </a:path>
              </a:pathLst>
            </a:custGeom>
            <a:solidFill>
              <a:srgbClr val="90DB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10778" y="2096531"/>
            <a:ext cx="9753600" cy="2773045"/>
            <a:chOff x="610778" y="2096531"/>
            <a:chExt cx="9753600" cy="27730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778" y="2394903"/>
              <a:ext cx="3416609" cy="20185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1038" y="2186102"/>
              <a:ext cx="6093400" cy="25938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36224" y="2141319"/>
              <a:ext cx="6183630" cy="2683510"/>
            </a:xfrm>
            <a:custGeom>
              <a:avLst/>
              <a:gdLst/>
              <a:ahLst/>
              <a:cxnLst/>
              <a:rect l="l" t="t" r="r" b="b"/>
              <a:pathLst>
                <a:path w="6183630" h="2683510">
                  <a:moveTo>
                    <a:pt x="0" y="0"/>
                  </a:moveTo>
                  <a:lnTo>
                    <a:pt x="6183027" y="0"/>
                  </a:lnTo>
                  <a:lnTo>
                    <a:pt x="6183027" y="2683386"/>
                  </a:lnTo>
                  <a:lnTo>
                    <a:pt x="0" y="2683386"/>
                  </a:lnTo>
                  <a:lnTo>
                    <a:pt x="0" y="0"/>
                  </a:lnTo>
                  <a:close/>
                </a:path>
              </a:pathLst>
            </a:custGeom>
            <a:ln w="89576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17909" y="2301130"/>
              <a:ext cx="1906905" cy="1237615"/>
            </a:xfrm>
            <a:custGeom>
              <a:avLst/>
              <a:gdLst/>
              <a:ahLst/>
              <a:cxnLst/>
              <a:rect l="l" t="t" r="r" b="b"/>
              <a:pathLst>
                <a:path w="1906904" h="1237614">
                  <a:moveTo>
                    <a:pt x="264121" y="1005533"/>
                  </a:moveTo>
                  <a:lnTo>
                    <a:pt x="20264" y="1155525"/>
                  </a:lnTo>
                  <a:lnTo>
                    <a:pt x="0" y="1200701"/>
                  </a:lnTo>
                  <a:lnTo>
                    <a:pt x="6348" y="1217313"/>
                  </a:lnTo>
                  <a:lnTo>
                    <a:pt x="18650" y="1230163"/>
                  </a:lnTo>
                  <a:lnTo>
                    <a:pt x="34382" y="1237062"/>
                  </a:lnTo>
                  <a:lnTo>
                    <a:pt x="51554" y="1237563"/>
                  </a:lnTo>
                  <a:lnTo>
                    <a:pt x="68178" y="1231218"/>
                  </a:lnTo>
                  <a:lnTo>
                    <a:pt x="295412" y="1087571"/>
                  </a:lnTo>
                  <a:lnTo>
                    <a:pt x="308271" y="1075278"/>
                  </a:lnTo>
                  <a:lnTo>
                    <a:pt x="315175" y="1059557"/>
                  </a:lnTo>
                  <a:lnTo>
                    <a:pt x="315676" y="1042396"/>
                  </a:lnTo>
                  <a:lnTo>
                    <a:pt x="309327" y="1025783"/>
                  </a:lnTo>
                  <a:lnTo>
                    <a:pt x="297025" y="1012933"/>
                  </a:lnTo>
                  <a:lnTo>
                    <a:pt x="281294" y="1006034"/>
                  </a:lnTo>
                  <a:lnTo>
                    <a:pt x="264121" y="1005533"/>
                  </a:lnTo>
                  <a:close/>
                </a:path>
                <a:path w="1906904" h="1237614">
                  <a:moveTo>
                    <a:pt x="794333" y="670355"/>
                  </a:moveTo>
                  <a:lnTo>
                    <a:pt x="550475" y="820348"/>
                  </a:lnTo>
                  <a:lnTo>
                    <a:pt x="530211" y="865522"/>
                  </a:lnTo>
                  <a:lnTo>
                    <a:pt x="536561" y="882135"/>
                  </a:lnTo>
                  <a:lnTo>
                    <a:pt x="548862" y="894985"/>
                  </a:lnTo>
                  <a:lnTo>
                    <a:pt x="564593" y="901885"/>
                  </a:lnTo>
                  <a:lnTo>
                    <a:pt x="581766" y="902385"/>
                  </a:lnTo>
                  <a:lnTo>
                    <a:pt x="598391" y="896040"/>
                  </a:lnTo>
                  <a:lnTo>
                    <a:pt x="825624" y="752393"/>
                  </a:lnTo>
                  <a:lnTo>
                    <a:pt x="838483" y="740100"/>
                  </a:lnTo>
                  <a:lnTo>
                    <a:pt x="845387" y="724379"/>
                  </a:lnTo>
                  <a:lnTo>
                    <a:pt x="845888" y="707218"/>
                  </a:lnTo>
                  <a:lnTo>
                    <a:pt x="839538" y="690605"/>
                  </a:lnTo>
                  <a:lnTo>
                    <a:pt x="827237" y="677755"/>
                  </a:lnTo>
                  <a:lnTo>
                    <a:pt x="811506" y="670856"/>
                  </a:lnTo>
                  <a:lnTo>
                    <a:pt x="794333" y="670355"/>
                  </a:lnTo>
                  <a:close/>
                </a:path>
                <a:path w="1906904" h="1237614">
                  <a:moveTo>
                    <a:pt x="1324545" y="335177"/>
                  </a:moveTo>
                  <a:lnTo>
                    <a:pt x="1080687" y="485170"/>
                  </a:lnTo>
                  <a:lnTo>
                    <a:pt x="1060423" y="530345"/>
                  </a:lnTo>
                  <a:lnTo>
                    <a:pt x="1066772" y="546958"/>
                  </a:lnTo>
                  <a:lnTo>
                    <a:pt x="1079074" y="559808"/>
                  </a:lnTo>
                  <a:lnTo>
                    <a:pt x="1094805" y="566707"/>
                  </a:lnTo>
                  <a:lnTo>
                    <a:pt x="1111978" y="567208"/>
                  </a:lnTo>
                  <a:lnTo>
                    <a:pt x="1128602" y="560863"/>
                  </a:lnTo>
                  <a:lnTo>
                    <a:pt x="1355835" y="417215"/>
                  </a:lnTo>
                  <a:lnTo>
                    <a:pt x="1368694" y="404922"/>
                  </a:lnTo>
                  <a:lnTo>
                    <a:pt x="1375598" y="389201"/>
                  </a:lnTo>
                  <a:lnTo>
                    <a:pt x="1376099" y="372040"/>
                  </a:lnTo>
                  <a:lnTo>
                    <a:pt x="1369749" y="355428"/>
                  </a:lnTo>
                  <a:lnTo>
                    <a:pt x="1357448" y="342577"/>
                  </a:lnTo>
                  <a:lnTo>
                    <a:pt x="1341717" y="335678"/>
                  </a:lnTo>
                  <a:lnTo>
                    <a:pt x="1324545" y="335177"/>
                  </a:lnTo>
                  <a:close/>
                </a:path>
                <a:path w="1906904" h="1237614">
                  <a:moveTo>
                    <a:pt x="1854756" y="0"/>
                  </a:moveTo>
                  <a:lnTo>
                    <a:pt x="1610898" y="149993"/>
                  </a:lnTo>
                  <a:lnTo>
                    <a:pt x="1590634" y="195167"/>
                  </a:lnTo>
                  <a:lnTo>
                    <a:pt x="1596983" y="211779"/>
                  </a:lnTo>
                  <a:lnTo>
                    <a:pt x="1609285" y="224630"/>
                  </a:lnTo>
                  <a:lnTo>
                    <a:pt x="1625017" y="231529"/>
                  </a:lnTo>
                  <a:lnTo>
                    <a:pt x="1642189" y="232029"/>
                  </a:lnTo>
                  <a:lnTo>
                    <a:pt x="1658814" y="225685"/>
                  </a:lnTo>
                  <a:lnTo>
                    <a:pt x="1886047" y="82037"/>
                  </a:lnTo>
                  <a:lnTo>
                    <a:pt x="1898906" y="69744"/>
                  </a:lnTo>
                  <a:lnTo>
                    <a:pt x="1905809" y="54023"/>
                  </a:lnTo>
                  <a:lnTo>
                    <a:pt x="1906311" y="36862"/>
                  </a:lnTo>
                  <a:lnTo>
                    <a:pt x="1899962" y="20249"/>
                  </a:lnTo>
                  <a:lnTo>
                    <a:pt x="1887660" y="7399"/>
                  </a:lnTo>
                  <a:lnTo>
                    <a:pt x="1871928" y="500"/>
                  </a:lnTo>
                  <a:lnTo>
                    <a:pt x="185475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37543" y="3494503"/>
              <a:ext cx="1990089" cy="1057910"/>
            </a:xfrm>
            <a:custGeom>
              <a:avLst/>
              <a:gdLst/>
              <a:ahLst/>
              <a:cxnLst/>
              <a:rect l="l" t="t" r="r" b="b"/>
              <a:pathLst>
                <a:path w="1990089" h="1057910">
                  <a:moveTo>
                    <a:pt x="0" y="0"/>
                  </a:moveTo>
                  <a:lnTo>
                    <a:pt x="1989844" y="0"/>
                  </a:lnTo>
                  <a:lnTo>
                    <a:pt x="1989844" y="1057599"/>
                  </a:lnTo>
                  <a:lnTo>
                    <a:pt x="0" y="1057599"/>
                  </a:lnTo>
                  <a:lnTo>
                    <a:pt x="0" y="0"/>
                  </a:lnTo>
                  <a:close/>
                </a:path>
              </a:pathLst>
            </a:custGeom>
            <a:ln w="89579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92993" y="4507582"/>
              <a:ext cx="2183765" cy="316865"/>
            </a:xfrm>
            <a:custGeom>
              <a:avLst/>
              <a:gdLst/>
              <a:ahLst/>
              <a:cxnLst/>
              <a:rect l="l" t="t" r="r" b="b"/>
              <a:pathLst>
                <a:path w="2183765" h="316864">
                  <a:moveTo>
                    <a:pt x="49400" y="0"/>
                  </a:moveTo>
                  <a:lnTo>
                    <a:pt x="31678" y="1611"/>
                  </a:lnTo>
                  <a:lnTo>
                    <a:pt x="16477" y="9612"/>
                  </a:lnTo>
                  <a:lnTo>
                    <a:pt x="5388" y="22725"/>
                  </a:lnTo>
                  <a:lnTo>
                    <a:pt x="0" y="39673"/>
                  </a:lnTo>
                  <a:lnTo>
                    <a:pt x="1613" y="57383"/>
                  </a:lnTo>
                  <a:lnTo>
                    <a:pt x="9619" y="72573"/>
                  </a:lnTo>
                  <a:lnTo>
                    <a:pt x="22741" y="83655"/>
                  </a:lnTo>
                  <a:lnTo>
                    <a:pt x="39701" y="89039"/>
                  </a:lnTo>
                  <a:lnTo>
                    <a:pt x="307004" y="118117"/>
                  </a:lnTo>
                  <a:lnTo>
                    <a:pt x="324727" y="116505"/>
                  </a:lnTo>
                  <a:lnTo>
                    <a:pt x="339927" y="108504"/>
                  </a:lnTo>
                  <a:lnTo>
                    <a:pt x="351016" y="95392"/>
                  </a:lnTo>
                  <a:lnTo>
                    <a:pt x="356405" y="78444"/>
                  </a:lnTo>
                  <a:lnTo>
                    <a:pt x="354791" y="60733"/>
                  </a:lnTo>
                  <a:lnTo>
                    <a:pt x="346785" y="45543"/>
                  </a:lnTo>
                  <a:lnTo>
                    <a:pt x="333663" y="34461"/>
                  </a:lnTo>
                  <a:lnTo>
                    <a:pt x="316703" y="29076"/>
                  </a:lnTo>
                  <a:lnTo>
                    <a:pt x="49400" y="0"/>
                  </a:lnTo>
                  <a:close/>
                </a:path>
                <a:path w="2183765" h="316864">
                  <a:moveTo>
                    <a:pt x="673108" y="67847"/>
                  </a:moveTo>
                  <a:lnTo>
                    <a:pt x="655386" y="69459"/>
                  </a:lnTo>
                  <a:lnTo>
                    <a:pt x="640186" y="77459"/>
                  </a:lnTo>
                  <a:lnTo>
                    <a:pt x="629097" y="90572"/>
                  </a:lnTo>
                  <a:lnTo>
                    <a:pt x="623708" y="107520"/>
                  </a:lnTo>
                  <a:lnTo>
                    <a:pt x="625321" y="125231"/>
                  </a:lnTo>
                  <a:lnTo>
                    <a:pt x="633327" y="140421"/>
                  </a:lnTo>
                  <a:lnTo>
                    <a:pt x="646449" y="151502"/>
                  </a:lnTo>
                  <a:lnTo>
                    <a:pt x="663409" y="156886"/>
                  </a:lnTo>
                  <a:lnTo>
                    <a:pt x="930713" y="185964"/>
                  </a:lnTo>
                  <a:lnTo>
                    <a:pt x="948435" y="184352"/>
                  </a:lnTo>
                  <a:lnTo>
                    <a:pt x="963635" y="176351"/>
                  </a:lnTo>
                  <a:lnTo>
                    <a:pt x="974724" y="163238"/>
                  </a:lnTo>
                  <a:lnTo>
                    <a:pt x="980113" y="146290"/>
                  </a:lnTo>
                  <a:lnTo>
                    <a:pt x="978500" y="128580"/>
                  </a:lnTo>
                  <a:lnTo>
                    <a:pt x="970494" y="113390"/>
                  </a:lnTo>
                  <a:lnTo>
                    <a:pt x="957372" y="102309"/>
                  </a:lnTo>
                  <a:lnTo>
                    <a:pt x="940412" y="96923"/>
                  </a:lnTo>
                  <a:lnTo>
                    <a:pt x="673108" y="67847"/>
                  </a:lnTo>
                  <a:close/>
                </a:path>
                <a:path w="2183765" h="316864">
                  <a:moveTo>
                    <a:pt x="1296817" y="135694"/>
                  </a:moveTo>
                  <a:lnTo>
                    <a:pt x="1279095" y="137306"/>
                  </a:lnTo>
                  <a:lnTo>
                    <a:pt x="1263895" y="145306"/>
                  </a:lnTo>
                  <a:lnTo>
                    <a:pt x="1252805" y="158419"/>
                  </a:lnTo>
                  <a:lnTo>
                    <a:pt x="1247416" y="175367"/>
                  </a:lnTo>
                  <a:lnTo>
                    <a:pt x="1249030" y="193077"/>
                  </a:lnTo>
                  <a:lnTo>
                    <a:pt x="1257037" y="208267"/>
                  </a:lnTo>
                  <a:lnTo>
                    <a:pt x="1270158" y="219349"/>
                  </a:lnTo>
                  <a:lnTo>
                    <a:pt x="1287118" y="224734"/>
                  </a:lnTo>
                  <a:lnTo>
                    <a:pt x="1554422" y="253812"/>
                  </a:lnTo>
                  <a:lnTo>
                    <a:pt x="1572144" y="252199"/>
                  </a:lnTo>
                  <a:lnTo>
                    <a:pt x="1587344" y="244198"/>
                  </a:lnTo>
                  <a:lnTo>
                    <a:pt x="1598433" y="231085"/>
                  </a:lnTo>
                  <a:lnTo>
                    <a:pt x="1603822" y="214137"/>
                  </a:lnTo>
                  <a:lnTo>
                    <a:pt x="1602208" y="196427"/>
                  </a:lnTo>
                  <a:lnTo>
                    <a:pt x="1594202" y="181237"/>
                  </a:lnTo>
                  <a:lnTo>
                    <a:pt x="1581081" y="170156"/>
                  </a:lnTo>
                  <a:lnTo>
                    <a:pt x="1564121" y="164771"/>
                  </a:lnTo>
                  <a:lnTo>
                    <a:pt x="1296817" y="135694"/>
                  </a:lnTo>
                  <a:close/>
                </a:path>
                <a:path w="2183765" h="316864">
                  <a:moveTo>
                    <a:pt x="1920527" y="203540"/>
                  </a:moveTo>
                  <a:lnTo>
                    <a:pt x="1902804" y="205152"/>
                  </a:lnTo>
                  <a:lnTo>
                    <a:pt x="1887604" y="213153"/>
                  </a:lnTo>
                  <a:lnTo>
                    <a:pt x="1876515" y="226266"/>
                  </a:lnTo>
                  <a:lnTo>
                    <a:pt x="1871126" y="243215"/>
                  </a:lnTo>
                  <a:lnTo>
                    <a:pt x="1872739" y="260925"/>
                  </a:lnTo>
                  <a:lnTo>
                    <a:pt x="1880745" y="276114"/>
                  </a:lnTo>
                  <a:lnTo>
                    <a:pt x="1893867" y="287196"/>
                  </a:lnTo>
                  <a:lnTo>
                    <a:pt x="1910826" y="292581"/>
                  </a:lnTo>
                  <a:lnTo>
                    <a:pt x="2134021" y="316859"/>
                  </a:lnTo>
                  <a:lnTo>
                    <a:pt x="2151744" y="315248"/>
                  </a:lnTo>
                  <a:lnTo>
                    <a:pt x="2166944" y="307247"/>
                  </a:lnTo>
                  <a:lnTo>
                    <a:pt x="2178033" y="294135"/>
                  </a:lnTo>
                  <a:lnTo>
                    <a:pt x="2183422" y="277186"/>
                  </a:lnTo>
                  <a:lnTo>
                    <a:pt x="2181808" y="259476"/>
                  </a:lnTo>
                  <a:lnTo>
                    <a:pt x="2173802" y="244286"/>
                  </a:lnTo>
                  <a:lnTo>
                    <a:pt x="2160680" y="233205"/>
                  </a:lnTo>
                  <a:lnTo>
                    <a:pt x="2143720" y="227820"/>
                  </a:lnTo>
                  <a:lnTo>
                    <a:pt x="1920527" y="2035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66162" y="3494503"/>
              <a:ext cx="2336165" cy="1186815"/>
            </a:xfrm>
            <a:custGeom>
              <a:avLst/>
              <a:gdLst/>
              <a:ahLst/>
              <a:cxnLst/>
              <a:rect l="l" t="t" r="r" b="b"/>
              <a:pathLst>
                <a:path w="2336165" h="1186814">
                  <a:moveTo>
                    <a:pt x="2138152" y="0"/>
                  </a:moveTo>
                  <a:lnTo>
                    <a:pt x="197900" y="0"/>
                  </a:lnTo>
                  <a:lnTo>
                    <a:pt x="152523" y="5223"/>
                  </a:lnTo>
                  <a:lnTo>
                    <a:pt x="110868" y="20100"/>
                  </a:lnTo>
                  <a:lnTo>
                    <a:pt x="74123" y="43446"/>
                  </a:lnTo>
                  <a:lnTo>
                    <a:pt x="43476" y="74072"/>
                  </a:lnTo>
                  <a:lnTo>
                    <a:pt x="20114" y="110792"/>
                  </a:lnTo>
                  <a:lnTo>
                    <a:pt x="5226" y="152419"/>
                  </a:lnTo>
                  <a:lnTo>
                    <a:pt x="0" y="197765"/>
                  </a:lnTo>
                  <a:lnTo>
                    <a:pt x="0" y="988809"/>
                  </a:lnTo>
                  <a:lnTo>
                    <a:pt x="5226" y="1034155"/>
                  </a:lnTo>
                  <a:lnTo>
                    <a:pt x="20114" y="1075781"/>
                  </a:lnTo>
                  <a:lnTo>
                    <a:pt x="43476" y="1112501"/>
                  </a:lnTo>
                  <a:lnTo>
                    <a:pt x="74123" y="1143127"/>
                  </a:lnTo>
                  <a:lnTo>
                    <a:pt x="110868" y="1166473"/>
                  </a:lnTo>
                  <a:lnTo>
                    <a:pt x="152523" y="1181351"/>
                  </a:lnTo>
                  <a:lnTo>
                    <a:pt x="197900" y="1186574"/>
                  </a:lnTo>
                  <a:lnTo>
                    <a:pt x="2138152" y="1186574"/>
                  </a:lnTo>
                  <a:lnTo>
                    <a:pt x="2183529" y="1181351"/>
                  </a:lnTo>
                  <a:lnTo>
                    <a:pt x="2225184" y="1166473"/>
                  </a:lnTo>
                  <a:lnTo>
                    <a:pt x="2261929" y="1143127"/>
                  </a:lnTo>
                  <a:lnTo>
                    <a:pt x="2292576" y="1112501"/>
                  </a:lnTo>
                  <a:lnTo>
                    <a:pt x="2315938" y="1075781"/>
                  </a:lnTo>
                  <a:lnTo>
                    <a:pt x="2330826" y="1034155"/>
                  </a:lnTo>
                  <a:lnTo>
                    <a:pt x="2336053" y="988809"/>
                  </a:lnTo>
                  <a:lnTo>
                    <a:pt x="2336053" y="197765"/>
                  </a:lnTo>
                  <a:lnTo>
                    <a:pt x="2330826" y="152419"/>
                  </a:lnTo>
                  <a:lnTo>
                    <a:pt x="2315938" y="110792"/>
                  </a:lnTo>
                  <a:lnTo>
                    <a:pt x="2292576" y="74072"/>
                  </a:lnTo>
                  <a:lnTo>
                    <a:pt x="2261929" y="43446"/>
                  </a:lnTo>
                  <a:lnTo>
                    <a:pt x="2225184" y="20100"/>
                  </a:lnTo>
                  <a:lnTo>
                    <a:pt x="2183529" y="5223"/>
                  </a:lnTo>
                  <a:lnTo>
                    <a:pt x="2138152" y="0"/>
                  </a:lnTo>
                  <a:close/>
                </a:path>
              </a:pathLst>
            </a:custGeom>
            <a:solidFill>
              <a:srgbClr val="FFC000">
                <a:alpha val="3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05467" y="2394903"/>
              <a:ext cx="2336165" cy="2286635"/>
            </a:xfrm>
            <a:custGeom>
              <a:avLst/>
              <a:gdLst/>
              <a:ahLst/>
              <a:cxnLst/>
              <a:rect l="l" t="t" r="r" b="b"/>
              <a:pathLst>
                <a:path w="2336165" h="2286635">
                  <a:moveTo>
                    <a:pt x="1954757" y="0"/>
                  </a:moveTo>
                  <a:lnTo>
                    <a:pt x="381298" y="0"/>
                  </a:lnTo>
                  <a:lnTo>
                    <a:pt x="333469" y="2968"/>
                  </a:lnTo>
                  <a:lnTo>
                    <a:pt x="287412" y="11637"/>
                  </a:lnTo>
                  <a:lnTo>
                    <a:pt x="243486" y="25648"/>
                  </a:lnTo>
                  <a:lnTo>
                    <a:pt x="202048" y="44644"/>
                  </a:lnTo>
                  <a:lnTo>
                    <a:pt x="163454" y="68268"/>
                  </a:lnTo>
                  <a:lnTo>
                    <a:pt x="128063" y="96164"/>
                  </a:lnTo>
                  <a:lnTo>
                    <a:pt x="96231" y="127974"/>
                  </a:lnTo>
                  <a:lnTo>
                    <a:pt x="68316" y="163341"/>
                  </a:lnTo>
                  <a:lnTo>
                    <a:pt x="44675" y="201909"/>
                  </a:lnTo>
                  <a:lnTo>
                    <a:pt x="25665" y="243319"/>
                  </a:lnTo>
                  <a:lnTo>
                    <a:pt x="11645" y="287215"/>
                  </a:lnTo>
                  <a:lnTo>
                    <a:pt x="2970" y="333240"/>
                  </a:lnTo>
                  <a:lnTo>
                    <a:pt x="0" y="381036"/>
                  </a:lnTo>
                  <a:lnTo>
                    <a:pt x="0" y="1905138"/>
                  </a:lnTo>
                  <a:lnTo>
                    <a:pt x="2970" y="1952934"/>
                  </a:lnTo>
                  <a:lnTo>
                    <a:pt x="11645" y="1998959"/>
                  </a:lnTo>
                  <a:lnTo>
                    <a:pt x="25665" y="2042855"/>
                  </a:lnTo>
                  <a:lnTo>
                    <a:pt x="44675" y="2084265"/>
                  </a:lnTo>
                  <a:lnTo>
                    <a:pt x="68316" y="2122832"/>
                  </a:lnTo>
                  <a:lnTo>
                    <a:pt x="96231" y="2158199"/>
                  </a:lnTo>
                  <a:lnTo>
                    <a:pt x="128063" y="2190010"/>
                  </a:lnTo>
                  <a:lnTo>
                    <a:pt x="163454" y="2217906"/>
                  </a:lnTo>
                  <a:lnTo>
                    <a:pt x="202048" y="2241530"/>
                  </a:lnTo>
                  <a:lnTo>
                    <a:pt x="243486" y="2260527"/>
                  </a:lnTo>
                  <a:lnTo>
                    <a:pt x="287412" y="2274538"/>
                  </a:lnTo>
                  <a:lnTo>
                    <a:pt x="333469" y="2283206"/>
                  </a:lnTo>
                  <a:lnTo>
                    <a:pt x="381298" y="2286175"/>
                  </a:lnTo>
                  <a:lnTo>
                    <a:pt x="1954757" y="2286175"/>
                  </a:lnTo>
                  <a:lnTo>
                    <a:pt x="2002586" y="2283206"/>
                  </a:lnTo>
                  <a:lnTo>
                    <a:pt x="2048642" y="2274538"/>
                  </a:lnTo>
                  <a:lnTo>
                    <a:pt x="2092568" y="2260527"/>
                  </a:lnTo>
                  <a:lnTo>
                    <a:pt x="2134006" y="2241530"/>
                  </a:lnTo>
                  <a:lnTo>
                    <a:pt x="2172600" y="2217906"/>
                  </a:lnTo>
                  <a:lnTo>
                    <a:pt x="2207991" y="2190010"/>
                  </a:lnTo>
                  <a:lnTo>
                    <a:pt x="2239823" y="2158199"/>
                  </a:lnTo>
                  <a:lnTo>
                    <a:pt x="2267738" y="2122832"/>
                  </a:lnTo>
                  <a:lnTo>
                    <a:pt x="2291379" y="2084265"/>
                  </a:lnTo>
                  <a:lnTo>
                    <a:pt x="2310388" y="2042855"/>
                  </a:lnTo>
                  <a:lnTo>
                    <a:pt x="2324409" y="1998959"/>
                  </a:lnTo>
                  <a:lnTo>
                    <a:pt x="2333083" y="1952934"/>
                  </a:lnTo>
                  <a:lnTo>
                    <a:pt x="2336054" y="1905138"/>
                  </a:lnTo>
                  <a:lnTo>
                    <a:pt x="2336054" y="381036"/>
                  </a:lnTo>
                  <a:lnTo>
                    <a:pt x="2333083" y="333240"/>
                  </a:lnTo>
                  <a:lnTo>
                    <a:pt x="2324409" y="287215"/>
                  </a:lnTo>
                  <a:lnTo>
                    <a:pt x="2310388" y="243319"/>
                  </a:lnTo>
                  <a:lnTo>
                    <a:pt x="2291379" y="201909"/>
                  </a:lnTo>
                  <a:lnTo>
                    <a:pt x="2267738" y="163341"/>
                  </a:lnTo>
                  <a:lnTo>
                    <a:pt x="2239823" y="127974"/>
                  </a:lnTo>
                  <a:lnTo>
                    <a:pt x="2207991" y="96164"/>
                  </a:lnTo>
                  <a:lnTo>
                    <a:pt x="2172600" y="68268"/>
                  </a:lnTo>
                  <a:lnTo>
                    <a:pt x="2134006" y="44644"/>
                  </a:lnTo>
                  <a:lnTo>
                    <a:pt x="2092568" y="25648"/>
                  </a:lnTo>
                  <a:lnTo>
                    <a:pt x="2048642" y="11637"/>
                  </a:lnTo>
                  <a:lnTo>
                    <a:pt x="2002586" y="2968"/>
                  </a:lnTo>
                  <a:lnTo>
                    <a:pt x="1954757" y="0"/>
                  </a:lnTo>
                  <a:close/>
                </a:path>
              </a:pathLst>
            </a:custGeom>
            <a:solidFill>
              <a:srgbClr val="90DB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9171" y="3919116"/>
              <a:ext cx="734695" cy="494665"/>
            </a:xfrm>
            <a:custGeom>
              <a:avLst/>
              <a:gdLst/>
              <a:ahLst/>
              <a:cxnLst/>
              <a:rect l="l" t="t" r="r" b="b"/>
              <a:pathLst>
                <a:path w="734694" h="494664">
                  <a:moveTo>
                    <a:pt x="652089" y="0"/>
                  </a:moveTo>
                  <a:lnTo>
                    <a:pt x="82444" y="0"/>
                  </a:lnTo>
                  <a:lnTo>
                    <a:pt x="50353" y="6474"/>
                  </a:lnTo>
                  <a:lnTo>
                    <a:pt x="24147" y="24130"/>
                  </a:lnTo>
                  <a:lnTo>
                    <a:pt x="6478" y="50318"/>
                  </a:lnTo>
                  <a:lnTo>
                    <a:pt x="0" y="82387"/>
                  </a:lnTo>
                  <a:lnTo>
                    <a:pt x="0" y="411929"/>
                  </a:lnTo>
                  <a:lnTo>
                    <a:pt x="6478" y="443997"/>
                  </a:lnTo>
                  <a:lnTo>
                    <a:pt x="24147" y="470185"/>
                  </a:lnTo>
                  <a:lnTo>
                    <a:pt x="50353" y="487841"/>
                  </a:lnTo>
                  <a:lnTo>
                    <a:pt x="82444" y="494315"/>
                  </a:lnTo>
                  <a:lnTo>
                    <a:pt x="652089" y="494315"/>
                  </a:lnTo>
                  <a:lnTo>
                    <a:pt x="684179" y="487841"/>
                  </a:lnTo>
                  <a:lnTo>
                    <a:pt x="710385" y="470185"/>
                  </a:lnTo>
                  <a:lnTo>
                    <a:pt x="728053" y="443997"/>
                  </a:lnTo>
                  <a:lnTo>
                    <a:pt x="734532" y="411929"/>
                  </a:lnTo>
                  <a:lnTo>
                    <a:pt x="734532" y="82387"/>
                  </a:lnTo>
                  <a:lnTo>
                    <a:pt x="728053" y="50318"/>
                  </a:lnTo>
                  <a:lnTo>
                    <a:pt x="710385" y="24130"/>
                  </a:lnTo>
                  <a:lnTo>
                    <a:pt x="684179" y="6474"/>
                  </a:lnTo>
                  <a:lnTo>
                    <a:pt x="652089" y="0"/>
                  </a:lnTo>
                  <a:close/>
                </a:path>
              </a:pathLst>
            </a:custGeom>
            <a:solidFill>
              <a:srgbClr val="FFC000">
                <a:alpha val="329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40801" y="3633173"/>
              <a:ext cx="734695" cy="726440"/>
            </a:xfrm>
            <a:custGeom>
              <a:avLst/>
              <a:gdLst/>
              <a:ahLst/>
              <a:cxnLst/>
              <a:rect l="l" t="t" r="r" b="b"/>
              <a:pathLst>
                <a:path w="734695" h="726439">
                  <a:moveTo>
                    <a:pt x="613469" y="0"/>
                  </a:moveTo>
                  <a:lnTo>
                    <a:pt x="121062" y="0"/>
                  </a:lnTo>
                  <a:lnTo>
                    <a:pt x="73939" y="9507"/>
                  </a:lnTo>
                  <a:lnTo>
                    <a:pt x="35458" y="35434"/>
                  </a:lnTo>
                  <a:lnTo>
                    <a:pt x="9513" y="73889"/>
                  </a:lnTo>
                  <a:lnTo>
                    <a:pt x="0" y="120980"/>
                  </a:lnTo>
                  <a:lnTo>
                    <a:pt x="0" y="604884"/>
                  </a:lnTo>
                  <a:lnTo>
                    <a:pt x="9513" y="651975"/>
                  </a:lnTo>
                  <a:lnTo>
                    <a:pt x="35458" y="690430"/>
                  </a:lnTo>
                  <a:lnTo>
                    <a:pt x="73939" y="716357"/>
                  </a:lnTo>
                  <a:lnTo>
                    <a:pt x="121062" y="725864"/>
                  </a:lnTo>
                  <a:lnTo>
                    <a:pt x="613469" y="725864"/>
                  </a:lnTo>
                  <a:lnTo>
                    <a:pt x="660592" y="716357"/>
                  </a:lnTo>
                  <a:lnTo>
                    <a:pt x="699073" y="690430"/>
                  </a:lnTo>
                  <a:lnTo>
                    <a:pt x="725018" y="651975"/>
                  </a:lnTo>
                  <a:lnTo>
                    <a:pt x="734532" y="604884"/>
                  </a:lnTo>
                  <a:lnTo>
                    <a:pt x="734532" y="120980"/>
                  </a:lnTo>
                  <a:lnTo>
                    <a:pt x="725018" y="73889"/>
                  </a:lnTo>
                  <a:lnTo>
                    <a:pt x="699073" y="35434"/>
                  </a:lnTo>
                  <a:lnTo>
                    <a:pt x="660592" y="9507"/>
                  </a:lnTo>
                  <a:lnTo>
                    <a:pt x="613469" y="0"/>
                  </a:lnTo>
                  <a:close/>
                </a:path>
              </a:pathLst>
            </a:custGeom>
            <a:solidFill>
              <a:srgbClr val="90DBFF">
                <a:alpha val="250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Useful</a:t>
            </a:r>
            <a:r>
              <a:rPr spc="-55" dirty="0"/>
              <a:t> </a:t>
            </a:r>
            <a:r>
              <a:rPr dirty="0"/>
              <a:t>input</a:t>
            </a:r>
            <a:r>
              <a:rPr spc="-60" dirty="0"/>
              <a:t> </a:t>
            </a:r>
            <a:r>
              <a:rPr spc="-35" dirty="0"/>
              <a:t>parameter:</a:t>
            </a:r>
            <a:r>
              <a:rPr spc="-65" dirty="0"/>
              <a:t> </a:t>
            </a:r>
            <a:r>
              <a:rPr spc="-10" dirty="0"/>
              <a:t>Steps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645" y="2775402"/>
            <a:ext cx="3718560" cy="18484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475"/>
              </a:spcBef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Number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steps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completed; 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Trebuchet MS"/>
                <a:cs typeface="Trebuchet MS"/>
              </a:rPr>
              <a:t>reset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off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track</a:t>
            </a:r>
            <a:endParaRPr sz="23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2300">
              <a:latin typeface="Trebuchet MS"/>
              <a:cs typeface="Trebuchet MS"/>
            </a:endParaRPr>
          </a:p>
          <a:p>
            <a:pPr marL="12700" marR="520700">
              <a:lnSpc>
                <a:spcPts val="24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Easy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way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sz="2300" spc="-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finish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endParaRPr sz="23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4664" y="2510027"/>
            <a:ext cx="5471160" cy="25359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65079" y="5090779"/>
            <a:ext cx="5175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Action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7211013" y="2213467"/>
            <a:ext cx="4254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b="1" spc="-10" dirty="0">
                <a:solidFill>
                  <a:srgbClr val="FFFFFF"/>
                </a:solidFill>
                <a:latin typeface="Trebuchet MS"/>
                <a:cs typeface="Trebuchet MS"/>
              </a:rPr>
              <a:t>State</a:t>
            </a:r>
            <a:endParaRPr sz="1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Comparison</a:t>
            </a:r>
            <a:r>
              <a:rPr spc="65" dirty="0"/>
              <a:t> </a:t>
            </a:r>
            <a:r>
              <a:rPr dirty="0"/>
              <a:t>and</a:t>
            </a:r>
            <a:r>
              <a:rPr spc="70" dirty="0"/>
              <a:t> </a:t>
            </a:r>
            <a:r>
              <a:rPr dirty="0"/>
              <a:t>sample</a:t>
            </a:r>
            <a:r>
              <a:rPr spc="65" dirty="0"/>
              <a:t> </a:t>
            </a:r>
            <a:r>
              <a:rPr spc="-20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1703" y="1870221"/>
            <a:ext cx="5657293" cy="133274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891899" y="4538841"/>
            <a:ext cx="397510" cy="448945"/>
          </a:xfrm>
          <a:custGeom>
            <a:avLst/>
            <a:gdLst/>
            <a:ahLst/>
            <a:cxnLst/>
            <a:rect l="l" t="t" r="r" b="b"/>
            <a:pathLst>
              <a:path w="397510" h="448945">
                <a:moveTo>
                  <a:pt x="198479" y="0"/>
                </a:moveTo>
                <a:lnTo>
                  <a:pt x="198479" y="112224"/>
                </a:lnTo>
                <a:lnTo>
                  <a:pt x="0" y="112224"/>
                </a:lnTo>
                <a:lnTo>
                  <a:pt x="0" y="336673"/>
                </a:lnTo>
                <a:lnTo>
                  <a:pt x="198479" y="336673"/>
                </a:lnTo>
                <a:lnTo>
                  <a:pt x="198479" y="448898"/>
                </a:lnTo>
                <a:lnTo>
                  <a:pt x="396957" y="224448"/>
                </a:lnTo>
                <a:lnTo>
                  <a:pt x="198479" y="0"/>
                </a:lnTo>
                <a:close/>
              </a:path>
            </a:pathLst>
          </a:custGeom>
          <a:solidFill>
            <a:srgbClr val="22B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8530" y="3379546"/>
            <a:ext cx="3800209" cy="27138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4413" y="3379546"/>
            <a:ext cx="3800210" cy="27138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Action</a:t>
            </a:r>
            <a:r>
              <a:rPr spc="-114" dirty="0"/>
              <a:t> </a:t>
            </a:r>
            <a:r>
              <a:rPr spc="-20" dirty="0"/>
              <a:t>space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119" y="3006851"/>
            <a:ext cx="1673352" cy="15422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06938" y="2124453"/>
            <a:ext cx="5895861" cy="330759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Discrete</a:t>
            </a:r>
            <a:r>
              <a:rPr spc="-135" dirty="0"/>
              <a:t> </a:t>
            </a:r>
            <a:r>
              <a:rPr dirty="0"/>
              <a:t>Action</a:t>
            </a:r>
            <a:r>
              <a:rPr spc="-130" dirty="0"/>
              <a:t> </a:t>
            </a:r>
            <a:r>
              <a:rPr spc="-10" dirty="0"/>
              <a:t>space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5119" y="3006851"/>
            <a:ext cx="1673352" cy="15422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77764" y="1463305"/>
            <a:ext cx="4633056" cy="46298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897" y="1463305"/>
            <a:ext cx="4633056" cy="46298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Discrete</a:t>
            </a:r>
            <a:r>
              <a:rPr spc="-135" dirty="0"/>
              <a:t> </a:t>
            </a:r>
            <a:r>
              <a:rPr dirty="0"/>
              <a:t>Action</a:t>
            </a:r>
            <a:r>
              <a:rPr spc="-130" dirty="0"/>
              <a:t> </a:t>
            </a:r>
            <a:r>
              <a:rPr spc="-10" dirty="0"/>
              <a:t>space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5119" y="3006851"/>
            <a:ext cx="1673352" cy="15422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56" y="1597922"/>
            <a:ext cx="5454543" cy="436065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Continuous</a:t>
            </a:r>
            <a:r>
              <a:rPr spc="-45" dirty="0"/>
              <a:t> </a:t>
            </a:r>
            <a:r>
              <a:rPr dirty="0"/>
              <a:t>Action</a:t>
            </a:r>
            <a:r>
              <a:rPr spc="-40" dirty="0"/>
              <a:t> </a:t>
            </a:r>
            <a:r>
              <a:rPr spc="-10" dirty="0"/>
              <a:t>space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5119" y="3006851"/>
            <a:ext cx="1673352" cy="15422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Customize</a:t>
            </a:r>
            <a:r>
              <a:rPr spc="-155" dirty="0"/>
              <a:t> </a:t>
            </a:r>
            <a:r>
              <a:rPr dirty="0"/>
              <a:t>your</a:t>
            </a:r>
            <a:r>
              <a:rPr spc="-150" dirty="0"/>
              <a:t> </a:t>
            </a:r>
            <a:r>
              <a:rPr dirty="0"/>
              <a:t>agent’s</a:t>
            </a:r>
            <a:r>
              <a:rPr spc="-150" dirty="0"/>
              <a:t> </a:t>
            </a:r>
            <a:r>
              <a:rPr dirty="0"/>
              <a:t>sensors</a:t>
            </a:r>
            <a:r>
              <a:rPr spc="-145" dirty="0"/>
              <a:t> </a:t>
            </a:r>
            <a:r>
              <a:rPr dirty="0"/>
              <a:t>in</a:t>
            </a:r>
            <a:r>
              <a:rPr spc="-150" dirty="0"/>
              <a:t> </a:t>
            </a:r>
            <a:r>
              <a:rPr spc="-20" dirty="0"/>
              <a:t>the</a:t>
            </a:r>
            <a:r>
              <a:rPr spc="-155" dirty="0"/>
              <a:t> </a:t>
            </a:r>
            <a:r>
              <a:rPr spc="-10" dirty="0"/>
              <a:t>Garage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7" y="2302240"/>
            <a:ext cx="4723376" cy="35807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5961" y="2302240"/>
            <a:ext cx="4404772" cy="35807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4244975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150" dirty="0"/>
              <a:t>Going</a:t>
            </a:r>
            <a:r>
              <a:rPr sz="4500" spc="-155" dirty="0"/>
              <a:t> </a:t>
            </a:r>
            <a:r>
              <a:rPr sz="4500" spc="75" dirty="0"/>
              <a:t>hands</a:t>
            </a:r>
            <a:r>
              <a:rPr sz="4500" spc="-155" dirty="0"/>
              <a:t> </a:t>
            </a:r>
            <a:r>
              <a:rPr sz="4500" spc="65" dirty="0"/>
              <a:t>on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637" y="1687562"/>
            <a:ext cx="10327640" cy="4799330"/>
            <a:chOff x="175637" y="1687562"/>
            <a:chExt cx="10327640" cy="4799330"/>
          </a:xfrm>
        </p:grpSpPr>
        <p:sp>
          <p:nvSpPr>
            <p:cNvPr id="3" name="object 3"/>
            <p:cNvSpPr/>
            <p:nvPr/>
          </p:nvSpPr>
          <p:spPr>
            <a:xfrm>
              <a:off x="177800" y="1687570"/>
              <a:ext cx="10325100" cy="4409440"/>
            </a:xfrm>
            <a:custGeom>
              <a:avLst/>
              <a:gdLst/>
              <a:ahLst/>
              <a:cxnLst/>
              <a:rect l="l" t="t" r="r" b="b"/>
              <a:pathLst>
                <a:path w="10325100" h="4409440">
                  <a:moveTo>
                    <a:pt x="10325087" y="3473742"/>
                  </a:moveTo>
                  <a:lnTo>
                    <a:pt x="5156708" y="3473742"/>
                  </a:lnTo>
                  <a:lnTo>
                    <a:pt x="2805849" y="3473742"/>
                  </a:lnTo>
                  <a:lnTo>
                    <a:pt x="0" y="3473742"/>
                  </a:lnTo>
                  <a:lnTo>
                    <a:pt x="0" y="4409389"/>
                  </a:lnTo>
                  <a:lnTo>
                    <a:pt x="2805849" y="4409389"/>
                  </a:lnTo>
                  <a:lnTo>
                    <a:pt x="5156708" y="4409389"/>
                  </a:lnTo>
                  <a:lnTo>
                    <a:pt x="10325087" y="4409389"/>
                  </a:lnTo>
                  <a:lnTo>
                    <a:pt x="10325087" y="3473742"/>
                  </a:lnTo>
                  <a:close/>
                </a:path>
                <a:path w="10325100" h="4409440">
                  <a:moveTo>
                    <a:pt x="10325100" y="2052574"/>
                  </a:moveTo>
                  <a:lnTo>
                    <a:pt x="0" y="2052574"/>
                  </a:lnTo>
                  <a:lnTo>
                    <a:pt x="0" y="3446767"/>
                  </a:lnTo>
                  <a:lnTo>
                    <a:pt x="10325100" y="3446767"/>
                  </a:lnTo>
                  <a:lnTo>
                    <a:pt x="10325100" y="2052574"/>
                  </a:lnTo>
                  <a:close/>
                </a:path>
                <a:path w="10325100" h="4409440">
                  <a:moveTo>
                    <a:pt x="10325100" y="0"/>
                  </a:moveTo>
                  <a:lnTo>
                    <a:pt x="0" y="0"/>
                  </a:lnTo>
                  <a:lnTo>
                    <a:pt x="0" y="993533"/>
                  </a:lnTo>
                  <a:lnTo>
                    <a:pt x="10325100" y="993533"/>
                  </a:lnTo>
                  <a:lnTo>
                    <a:pt x="10325100" y="0"/>
                  </a:lnTo>
                  <a:close/>
                </a:path>
              </a:pathLst>
            </a:custGeom>
            <a:solidFill>
              <a:srgbClr val="2C3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983660" y="5161311"/>
              <a:ext cx="2351405" cy="935990"/>
            </a:xfrm>
            <a:custGeom>
              <a:avLst/>
              <a:gdLst/>
              <a:ahLst/>
              <a:cxnLst/>
              <a:rect l="l" t="t" r="r" b="b"/>
              <a:pathLst>
                <a:path w="2351404" h="935989">
                  <a:moveTo>
                    <a:pt x="0" y="0"/>
                  </a:moveTo>
                  <a:lnTo>
                    <a:pt x="0" y="935636"/>
                  </a:lnTo>
                </a:path>
                <a:path w="2351404" h="935989">
                  <a:moveTo>
                    <a:pt x="2350855" y="0"/>
                  </a:moveTo>
                  <a:lnTo>
                    <a:pt x="2350855" y="935636"/>
                  </a:lnTo>
                </a:path>
              </a:pathLst>
            </a:custGeom>
            <a:ln w="20159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245" y="5487550"/>
              <a:ext cx="637395" cy="23141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5628" y="2701119"/>
              <a:ext cx="10321290" cy="1015365"/>
            </a:xfrm>
            <a:custGeom>
              <a:avLst/>
              <a:gdLst/>
              <a:ahLst/>
              <a:cxnLst/>
              <a:rect l="l" t="t" r="r" b="b"/>
              <a:pathLst>
                <a:path w="10321290" h="1015364">
                  <a:moveTo>
                    <a:pt x="10321277" y="0"/>
                  </a:moveTo>
                  <a:lnTo>
                    <a:pt x="10321277" y="0"/>
                  </a:lnTo>
                  <a:lnTo>
                    <a:pt x="0" y="0"/>
                  </a:lnTo>
                  <a:lnTo>
                    <a:pt x="0" y="286359"/>
                  </a:lnTo>
                  <a:lnTo>
                    <a:pt x="0" y="1015009"/>
                  </a:lnTo>
                  <a:lnTo>
                    <a:pt x="581139" y="1015009"/>
                  </a:lnTo>
                  <a:lnTo>
                    <a:pt x="1371981" y="1015009"/>
                  </a:lnTo>
                  <a:lnTo>
                    <a:pt x="10321277" y="1015009"/>
                  </a:lnTo>
                  <a:lnTo>
                    <a:pt x="10321277" y="286359"/>
                  </a:lnTo>
                  <a:lnTo>
                    <a:pt x="10321277" y="0"/>
                  </a:lnTo>
                  <a:close/>
                </a:path>
              </a:pathLst>
            </a:custGeom>
            <a:solidFill>
              <a:srgbClr val="2C3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7615" y="2701113"/>
              <a:ext cx="7385684" cy="1015365"/>
            </a:xfrm>
            <a:custGeom>
              <a:avLst/>
              <a:gdLst/>
              <a:ahLst/>
              <a:cxnLst/>
              <a:rect l="l" t="t" r="r" b="b"/>
              <a:pathLst>
                <a:path w="7385684" h="1015364">
                  <a:moveTo>
                    <a:pt x="0" y="0"/>
                  </a:moveTo>
                  <a:lnTo>
                    <a:pt x="0" y="1015008"/>
                  </a:lnTo>
                </a:path>
                <a:path w="7385684" h="1015364">
                  <a:moveTo>
                    <a:pt x="1180942" y="0"/>
                  </a:moveTo>
                  <a:lnTo>
                    <a:pt x="1180942" y="1015008"/>
                  </a:lnTo>
                </a:path>
                <a:path w="7385684" h="1015364">
                  <a:moveTo>
                    <a:pt x="3126025" y="0"/>
                  </a:moveTo>
                  <a:lnTo>
                    <a:pt x="3126025" y="1015008"/>
                  </a:lnTo>
                </a:path>
                <a:path w="7385684" h="1015364">
                  <a:moveTo>
                    <a:pt x="3855434" y="0"/>
                  </a:moveTo>
                  <a:lnTo>
                    <a:pt x="3855434" y="1015008"/>
                  </a:lnTo>
                </a:path>
                <a:path w="7385684" h="1015364">
                  <a:moveTo>
                    <a:pt x="4666383" y="0"/>
                  </a:moveTo>
                  <a:lnTo>
                    <a:pt x="4666383" y="1015008"/>
                  </a:lnTo>
                </a:path>
                <a:path w="7385684" h="1015364">
                  <a:moveTo>
                    <a:pt x="5716533" y="0"/>
                  </a:moveTo>
                  <a:lnTo>
                    <a:pt x="5716533" y="1015008"/>
                  </a:lnTo>
                </a:path>
                <a:path w="7385684" h="1015364">
                  <a:moveTo>
                    <a:pt x="6646353" y="0"/>
                  </a:moveTo>
                  <a:lnTo>
                    <a:pt x="6646353" y="1015008"/>
                  </a:lnTo>
                </a:path>
                <a:path w="7385684" h="1015364">
                  <a:moveTo>
                    <a:pt x="7385682" y="0"/>
                  </a:moveTo>
                  <a:lnTo>
                    <a:pt x="7385682" y="1015008"/>
                  </a:lnTo>
                </a:path>
              </a:pathLst>
            </a:custGeom>
            <a:ln w="20159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86567" y="2777295"/>
            <a:ext cx="33083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9015" y="2777295"/>
            <a:ext cx="3575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SPEECH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0847" y="2777295"/>
            <a:ext cx="240029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20" dirty="0">
                <a:solidFill>
                  <a:srgbClr val="FFFFFF"/>
                </a:solidFill>
                <a:latin typeface="Trebuchet MS"/>
                <a:cs typeface="Trebuchet MS"/>
              </a:rPr>
              <a:t>TEXT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4793" y="2777295"/>
            <a:ext cx="36639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SEARCH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61112" y="2777295"/>
            <a:ext cx="4946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CHATBOTS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14648" y="2777295"/>
            <a:ext cx="84836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PERSONALIZATION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12745" y="2777295"/>
            <a:ext cx="63246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FORECASTING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04169" y="2777295"/>
            <a:ext cx="31877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05067" y="2777295"/>
            <a:ext cx="8502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CONTACT</a:t>
            </a:r>
            <a:r>
              <a:rPr sz="700" b="1" spc="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CENTERS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65674" y="5362577"/>
            <a:ext cx="3269615" cy="734695"/>
          </a:xfrm>
          <a:custGeom>
            <a:avLst/>
            <a:gdLst/>
            <a:ahLst/>
            <a:cxnLst/>
            <a:rect l="l" t="t" r="r" b="b"/>
            <a:pathLst>
              <a:path w="3269615" h="734695">
                <a:moveTo>
                  <a:pt x="0" y="0"/>
                </a:moveTo>
                <a:lnTo>
                  <a:pt x="0" y="734368"/>
                </a:lnTo>
              </a:path>
              <a:path w="3269615" h="734695">
                <a:moveTo>
                  <a:pt x="817253" y="0"/>
                </a:moveTo>
                <a:lnTo>
                  <a:pt x="817253" y="734368"/>
                </a:lnTo>
              </a:path>
              <a:path w="3269615" h="734695">
                <a:moveTo>
                  <a:pt x="1634506" y="0"/>
                </a:moveTo>
                <a:lnTo>
                  <a:pt x="1634506" y="734368"/>
                </a:lnTo>
              </a:path>
              <a:path w="3269615" h="734695">
                <a:moveTo>
                  <a:pt x="2451760" y="0"/>
                </a:moveTo>
                <a:lnTo>
                  <a:pt x="2451760" y="734368"/>
                </a:lnTo>
              </a:path>
              <a:path w="3269615" h="734695">
                <a:moveTo>
                  <a:pt x="3269013" y="0"/>
                </a:moveTo>
                <a:lnTo>
                  <a:pt x="3269013" y="734368"/>
                </a:lnTo>
              </a:path>
            </a:pathLst>
          </a:custGeom>
          <a:ln w="20159">
            <a:solidFill>
              <a:srgbClr val="232F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60900" y="5434153"/>
            <a:ext cx="591820" cy="58039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1270" algn="ctr">
              <a:lnSpc>
                <a:spcPct val="101499"/>
              </a:lnSpc>
              <a:spcBef>
                <a:spcPts val="80"/>
              </a:spcBef>
            </a:pP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Deep </a:t>
            </a: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900" spc="50" dirty="0">
                <a:solidFill>
                  <a:srgbClr val="FFFFFF"/>
                </a:solidFill>
                <a:latin typeface="Trebuchet MS"/>
                <a:cs typeface="Trebuchet MS"/>
              </a:rPr>
              <a:t>AMIs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62740" y="5574361"/>
            <a:ext cx="42227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4930" marR="5080" indent="-62865">
              <a:lnSpc>
                <a:spcPct val="102200"/>
              </a:lnSpc>
              <a:spcBef>
                <a:spcPts val="75"/>
              </a:spcBef>
            </a:pPr>
            <a:r>
              <a:rPr sz="900" dirty="0">
                <a:solidFill>
                  <a:srgbClr val="FFFFFF"/>
                </a:solidFill>
                <a:latin typeface="Trebuchet MS"/>
                <a:cs typeface="Trebuchet MS"/>
              </a:rPr>
              <a:t>GPUs</a:t>
            </a:r>
            <a:r>
              <a:rPr sz="9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spc="-50" dirty="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CPUs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31258" y="5574361"/>
            <a:ext cx="520065" cy="3028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77470">
              <a:lnSpc>
                <a:spcPct val="102200"/>
              </a:lnSpc>
              <a:spcBef>
                <a:spcPts val="75"/>
              </a:spcBef>
            </a:pP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Elastic Inference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59714" y="5644465"/>
            <a:ext cx="4959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Trainium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55122" y="5644465"/>
            <a:ext cx="5410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FFFFFF"/>
                </a:solidFill>
                <a:latin typeface="Trebuchet MS"/>
                <a:cs typeface="Trebuchet MS"/>
              </a:rPr>
              <a:t>Inferentia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52303" y="5644465"/>
            <a:ext cx="309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FFFFFF"/>
                </a:solidFill>
                <a:latin typeface="Trebuchet MS"/>
                <a:cs typeface="Trebuchet MS"/>
              </a:rPr>
              <a:t>FPGA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257793" y="5449241"/>
            <a:ext cx="1793239" cy="572770"/>
            <a:chOff x="3257793" y="5449241"/>
            <a:chExt cx="1793239" cy="57277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7793" y="5449241"/>
              <a:ext cx="845912" cy="2081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7043" y="5474018"/>
              <a:ext cx="603954" cy="1750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47362" y="5717619"/>
              <a:ext cx="304444" cy="30423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270133" y="1721189"/>
            <a:ext cx="83629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55" dirty="0">
                <a:solidFill>
                  <a:srgbClr val="FFCC00"/>
                </a:solidFill>
                <a:latin typeface="Trebuchet MS"/>
                <a:cs typeface="Trebuchet MS"/>
              </a:rPr>
              <a:t>AI</a:t>
            </a:r>
            <a:r>
              <a:rPr sz="1000" b="1" spc="80" dirty="0">
                <a:solidFill>
                  <a:srgbClr val="FFCC00"/>
                </a:solidFill>
                <a:latin typeface="Trebuchet MS"/>
                <a:cs typeface="Trebuchet MS"/>
              </a:rPr>
              <a:t> </a:t>
            </a:r>
            <a:r>
              <a:rPr sz="1000" b="1" spc="65" dirty="0">
                <a:solidFill>
                  <a:srgbClr val="FFCC00"/>
                </a:solidFill>
                <a:latin typeface="Trebuchet MS"/>
                <a:cs typeface="Trebuchet MS"/>
              </a:rPr>
              <a:t>SERVICES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4719" y="3775542"/>
            <a:ext cx="88963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75" dirty="0">
                <a:solidFill>
                  <a:srgbClr val="FFCC00"/>
                </a:solidFill>
                <a:latin typeface="Trebuchet MS"/>
                <a:cs typeface="Trebuchet MS"/>
              </a:rPr>
              <a:t>ML</a:t>
            </a:r>
            <a:r>
              <a:rPr sz="1000" b="1" spc="80" dirty="0">
                <a:solidFill>
                  <a:srgbClr val="FFCC00"/>
                </a:solidFill>
                <a:latin typeface="Trebuchet MS"/>
                <a:cs typeface="Trebuchet MS"/>
              </a:rPr>
              <a:t> </a:t>
            </a:r>
            <a:r>
              <a:rPr sz="1000" b="1" spc="65" dirty="0">
                <a:solidFill>
                  <a:srgbClr val="FFCC00"/>
                </a:solidFill>
                <a:latin typeface="Trebuchet MS"/>
                <a:cs typeface="Trebuchet MS"/>
              </a:rPr>
              <a:t>SERVICES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5354" y="5186765"/>
            <a:ext cx="23456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85" dirty="0">
                <a:solidFill>
                  <a:srgbClr val="FFCC00"/>
                </a:solidFill>
                <a:latin typeface="Trebuchet MS"/>
                <a:cs typeface="Trebuchet MS"/>
              </a:rPr>
              <a:t>FRAMEWORKS</a:t>
            </a:r>
            <a:r>
              <a:rPr sz="1000" b="1" spc="105" dirty="0">
                <a:solidFill>
                  <a:srgbClr val="FFCC00"/>
                </a:solidFill>
                <a:latin typeface="Trebuchet MS"/>
                <a:cs typeface="Trebuchet MS"/>
              </a:rPr>
              <a:t> </a:t>
            </a:r>
            <a:r>
              <a:rPr sz="1000" b="1" dirty="0">
                <a:solidFill>
                  <a:srgbClr val="FFCC00"/>
                </a:solidFill>
                <a:latin typeface="Trebuchet MS"/>
                <a:cs typeface="Trebuchet MS"/>
              </a:rPr>
              <a:t>&amp;</a:t>
            </a:r>
            <a:r>
              <a:rPr sz="1000" b="1" spc="105" dirty="0">
                <a:solidFill>
                  <a:srgbClr val="FFCC00"/>
                </a:solidFill>
                <a:latin typeface="Trebuchet MS"/>
                <a:cs typeface="Trebuchet MS"/>
              </a:rPr>
              <a:t> </a:t>
            </a:r>
            <a:r>
              <a:rPr sz="1000" b="1" spc="60" dirty="0">
                <a:solidFill>
                  <a:srgbClr val="FFCC00"/>
                </a:solidFill>
                <a:latin typeface="Trebuchet MS"/>
                <a:cs typeface="Trebuchet MS"/>
              </a:rPr>
              <a:t>INFRASTRUCTURE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98874" y="5810555"/>
            <a:ext cx="624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0" dirty="0">
                <a:solidFill>
                  <a:srgbClr val="00B0F0"/>
                </a:solidFill>
                <a:latin typeface="Arial"/>
                <a:cs typeface="Arial"/>
              </a:rPr>
              <a:t>D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eep</a:t>
            </a:r>
            <a:r>
              <a:rPr sz="600" b="1" spc="-20" dirty="0">
                <a:solidFill>
                  <a:srgbClr val="00B0F0"/>
                </a:solidFill>
                <a:latin typeface="Arial"/>
                <a:cs typeface="Arial"/>
              </a:rPr>
              <a:t>G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raph</a:t>
            </a:r>
            <a:r>
              <a:rPr sz="600" b="1" spc="-20" dirty="0">
                <a:solidFill>
                  <a:srgbClr val="00B0F0"/>
                </a:solidFill>
                <a:latin typeface="Arial"/>
                <a:cs typeface="Arial"/>
              </a:rPr>
              <a:t>L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</a:rPr>
              <a:t>ibrary</a:t>
            </a:r>
            <a:endParaRPr sz="60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5144" y="3009899"/>
            <a:ext cx="222503" cy="231648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878809" y="3335079"/>
            <a:ext cx="513715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7874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Rekognition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8855" y="3009899"/>
            <a:ext cx="222504" cy="231648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702555" y="3335079"/>
            <a:ext cx="35560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6200" marR="5080" indent="-64135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Polly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68727" y="3009899"/>
            <a:ext cx="222504" cy="231648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2157402" y="3335079"/>
            <a:ext cx="447040" cy="340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635" algn="ctr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Transcribe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400" i="1" spc="-10" dirty="0">
                <a:solidFill>
                  <a:srgbClr val="FFFFFF"/>
                </a:solidFill>
                <a:latin typeface="Trebuchet MS"/>
                <a:cs typeface="Trebuchet MS"/>
              </a:rPr>
              <a:t>+Medical</a:t>
            </a:r>
            <a:endParaRPr sz="400">
              <a:latin typeface="Trebuchet MS"/>
              <a:cs typeface="Trebuchet MS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85535" y="3000755"/>
            <a:ext cx="240791" cy="249936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5628333" y="3335079"/>
            <a:ext cx="35560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09220" marR="5080" indent="-97155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Lex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34250" y="3007827"/>
            <a:ext cx="232415" cy="239097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505981" y="3335079"/>
            <a:ext cx="488315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6604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Personalize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23171" y="3039145"/>
            <a:ext cx="188789" cy="173644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7532395" y="3335079"/>
            <a:ext cx="36703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508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Forecast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907776" y="3335079"/>
            <a:ext cx="549910" cy="34099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-635" algn="ctr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Comprehend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400" i="1" spc="-10" dirty="0">
                <a:solidFill>
                  <a:srgbClr val="FFFFFF"/>
                </a:solidFill>
                <a:latin typeface="Trebuchet MS"/>
                <a:cs typeface="Trebuchet MS"/>
              </a:rPr>
              <a:t>+Medical</a:t>
            </a:r>
            <a:endParaRPr sz="40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073000" y="3012976"/>
            <a:ext cx="1327785" cy="226060"/>
            <a:chOff x="3073000" y="3012976"/>
            <a:chExt cx="1327785" cy="226060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73000" y="3012976"/>
              <a:ext cx="219274" cy="2259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53422" y="3021057"/>
              <a:ext cx="247284" cy="21303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097145" y="3328984"/>
            <a:ext cx="35814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635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Textract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63636" y="3335079"/>
            <a:ext cx="355600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655" marR="5080" indent="-2159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Kendra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44871" y="3028187"/>
            <a:ext cx="195072" cy="195072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9404555" y="2344479"/>
            <a:ext cx="429895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36830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CodeGuru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515132" y="1921679"/>
            <a:ext cx="208684" cy="241467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8245777" y="3353367"/>
            <a:ext cx="632460" cy="2235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37795">
              <a:lnSpc>
                <a:spcPts val="720"/>
              </a:lnSpc>
              <a:spcBef>
                <a:spcPts val="22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Fraud</a:t>
            </a:r>
            <a:r>
              <a:rPr sz="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Detector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434393" y="3020689"/>
            <a:ext cx="255904" cy="251460"/>
          </a:xfrm>
          <a:custGeom>
            <a:avLst/>
            <a:gdLst/>
            <a:ahLst/>
            <a:cxnLst/>
            <a:rect l="l" t="t" r="r" b="b"/>
            <a:pathLst>
              <a:path w="255904" h="251460">
                <a:moveTo>
                  <a:pt x="49781" y="144780"/>
                </a:moveTo>
                <a:lnTo>
                  <a:pt x="34411" y="144780"/>
                </a:lnTo>
                <a:lnTo>
                  <a:pt x="52630" y="157480"/>
                </a:lnTo>
                <a:lnTo>
                  <a:pt x="28002" y="207010"/>
                </a:lnTo>
                <a:lnTo>
                  <a:pt x="22603" y="207010"/>
                </a:lnTo>
                <a:lnTo>
                  <a:pt x="13805" y="208280"/>
                </a:lnTo>
                <a:lnTo>
                  <a:pt x="6620" y="213360"/>
                </a:lnTo>
                <a:lnTo>
                  <a:pt x="1776" y="220980"/>
                </a:lnTo>
                <a:lnTo>
                  <a:pt x="0" y="229870"/>
                </a:lnTo>
                <a:lnTo>
                  <a:pt x="1776" y="238760"/>
                </a:lnTo>
                <a:lnTo>
                  <a:pt x="6620" y="245110"/>
                </a:lnTo>
                <a:lnTo>
                  <a:pt x="13805" y="250189"/>
                </a:lnTo>
                <a:lnTo>
                  <a:pt x="22603" y="251460"/>
                </a:lnTo>
                <a:lnTo>
                  <a:pt x="31401" y="250189"/>
                </a:lnTo>
                <a:lnTo>
                  <a:pt x="38586" y="245110"/>
                </a:lnTo>
                <a:lnTo>
                  <a:pt x="40524" y="242570"/>
                </a:lnTo>
                <a:lnTo>
                  <a:pt x="15181" y="242570"/>
                </a:lnTo>
                <a:lnTo>
                  <a:pt x="9108" y="237489"/>
                </a:lnTo>
                <a:lnTo>
                  <a:pt x="9108" y="222250"/>
                </a:lnTo>
                <a:lnTo>
                  <a:pt x="15181" y="215900"/>
                </a:lnTo>
                <a:lnTo>
                  <a:pt x="53389" y="215900"/>
                </a:lnTo>
                <a:lnTo>
                  <a:pt x="58323" y="213360"/>
                </a:lnTo>
                <a:lnTo>
                  <a:pt x="38122" y="213360"/>
                </a:lnTo>
                <a:lnTo>
                  <a:pt x="36098" y="212089"/>
                </a:lnTo>
                <a:lnTo>
                  <a:pt x="60051" y="162560"/>
                </a:lnTo>
                <a:lnTo>
                  <a:pt x="74774" y="162560"/>
                </a:lnTo>
                <a:lnTo>
                  <a:pt x="64100" y="154939"/>
                </a:lnTo>
                <a:lnTo>
                  <a:pt x="66529" y="149860"/>
                </a:lnTo>
                <a:lnTo>
                  <a:pt x="56678" y="149860"/>
                </a:lnTo>
                <a:lnTo>
                  <a:pt x="49781" y="144780"/>
                </a:lnTo>
                <a:close/>
              </a:path>
              <a:path w="255904" h="251460">
                <a:moveTo>
                  <a:pt x="53389" y="215900"/>
                </a:moveTo>
                <a:lnTo>
                  <a:pt x="30026" y="215900"/>
                </a:lnTo>
                <a:lnTo>
                  <a:pt x="36098" y="222250"/>
                </a:lnTo>
                <a:lnTo>
                  <a:pt x="36098" y="237489"/>
                </a:lnTo>
                <a:lnTo>
                  <a:pt x="30026" y="242570"/>
                </a:lnTo>
                <a:lnTo>
                  <a:pt x="40524" y="242570"/>
                </a:lnTo>
                <a:lnTo>
                  <a:pt x="43431" y="238760"/>
                </a:lnTo>
                <a:lnTo>
                  <a:pt x="45208" y="229870"/>
                </a:lnTo>
                <a:lnTo>
                  <a:pt x="45208" y="227330"/>
                </a:lnTo>
                <a:lnTo>
                  <a:pt x="44532" y="223520"/>
                </a:lnTo>
                <a:lnTo>
                  <a:pt x="43521" y="220980"/>
                </a:lnTo>
                <a:lnTo>
                  <a:pt x="53389" y="215900"/>
                </a:lnTo>
                <a:close/>
              </a:path>
              <a:path w="255904" h="251460">
                <a:moveTo>
                  <a:pt x="215706" y="191770"/>
                </a:moveTo>
                <a:lnTo>
                  <a:pt x="203774" y="191770"/>
                </a:lnTo>
                <a:lnTo>
                  <a:pt x="229751" y="218439"/>
                </a:lnTo>
                <a:lnTo>
                  <a:pt x="232114" y="220980"/>
                </a:lnTo>
                <a:lnTo>
                  <a:pt x="234812" y="222250"/>
                </a:lnTo>
                <a:lnTo>
                  <a:pt x="241896" y="222250"/>
                </a:lnTo>
                <a:lnTo>
                  <a:pt x="245609" y="220980"/>
                </a:lnTo>
                <a:lnTo>
                  <a:pt x="248982" y="217170"/>
                </a:lnTo>
                <a:lnTo>
                  <a:pt x="252423" y="213360"/>
                </a:lnTo>
                <a:lnTo>
                  <a:pt x="237849" y="213360"/>
                </a:lnTo>
                <a:lnTo>
                  <a:pt x="236161" y="212089"/>
                </a:lnTo>
                <a:lnTo>
                  <a:pt x="215706" y="191770"/>
                </a:lnTo>
                <a:close/>
              </a:path>
              <a:path w="255904" h="251460">
                <a:moveTo>
                  <a:pt x="74774" y="162560"/>
                </a:moveTo>
                <a:lnTo>
                  <a:pt x="60051" y="162560"/>
                </a:lnTo>
                <a:lnTo>
                  <a:pt x="78270" y="175260"/>
                </a:lnTo>
                <a:lnTo>
                  <a:pt x="76583" y="181610"/>
                </a:lnTo>
                <a:lnTo>
                  <a:pt x="76583" y="186689"/>
                </a:lnTo>
                <a:lnTo>
                  <a:pt x="77257" y="190500"/>
                </a:lnTo>
                <a:lnTo>
                  <a:pt x="78270" y="191770"/>
                </a:lnTo>
                <a:lnTo>
                  <a:pt x="38797" y="213360"/>
                </a:lnTo>
                <a:lnTo>
                  <a:pt x="58323" y="213360"/>
                </a:lnTo>
                <a:lnTo>
                  <a:pt x="82994" y="200660"/>
                </a:lnTo>
                <a:lnTo>
                  <a:pt x="115002" y="200660"/>
                </a:lnTo>
                <a:lnTo>
                  <a:pt x="116578" y="198120"/>
                </a:lnTo>
                <a:lnTo>
                  <a:pt x="91765" y="198120"/>
                </a:lnTo>
                <a:lnTo>
                  <a:pt x="85693" y="191770"/>
                </a:lnTo>
                <a:lnTo>
                  <a:pt x="85693" y="176530"/>
                </a:lnTo>
                <a:lnTo>
                  <a:pt x="91765" y="171450"/>
                </a:lnTo>
                <a:lnTo>
                  <a:pt x="117406" y="171450"/>
                </a:lnTo>
                <a:lnTo>
                  <a:pt x="115786" y="168910"/>
                </a:lnTo>
                <a:lnTo>
                  <a:pt x="83668" y="168910"/>
                </a:lnTo>
                <a:lnTo>
                  <a:pt x="74774" y="162560"/>
                </a:lnTo>
                <a:close/>
              </a:path>
              <a:path w="255904" h="251460">
                <a:moveTo>
                  <a:pt x="231936" y="180339"/>
                </a:moveTo>
                <a:lnTo>
                  <a:pt x="219631" y="180339"/>
                </a:lnTo>
                <a:lnTo>
                  <a:pt x="243921" y="204470"/>
                </a:lnTo>
                <a:lnTo>
                  <a:pt x="245609" y="205739"/>
                </a:lnTo>
                <a:lnTo>
                  <a:pt x="244596" y="208280"/>
                </a:lnTo>
                <a:lnTo>
                  <a:pt x="240548" y="213360"/>
                </a:lnTo>
                <a:lnTo>
                  <a:pt x="252423" y="213360"/>
                </a:lnTo>
                <a:lnTo>
                  <a:pt x="254717" y="210820"/>
                </a:lnTo>
                <a:lnTo>
                  <a:pt x="254942" y="208280"/>
                </a:lnTo>
                <a:lnTo>
                  <a:pt x="255054" y="207010"/>
                </a:lnTo>
                <a:lnTo>
                  <a:pt x="255167" y="205739"/>
                </a:lnTo>
                <a:lnTo>
                  <a:pt x="255279" y="204470"/>
                </a:lnTo>
                <a:lnTo>
                  <a:pt x="255391" y="203200"/>
                </a:lnTo>
                <a:lnTo>
                  <a:pt x="250332" y="198120"/>
                </a:lnTo>
                <a:lnTo>
                  <a:pt x="231936" y="180339"/>
                </a:lnTo>
                <a:close/>
              </a:path>
              <a:path w="255904" h="251460">
                <a:moveTo>
                  <a:pt x="115002" y="200660"/>
                </a:moveTo>
                <a:lnTo>
                  <a:pt x="82994" y="200660"/>
                </a:lnTo>
                <a:lnTo>
                  <a:pt x="87041" y="204470"/>
                </a:lnTo>
                <a:lnTo>
                  <a:pt x="92777" y="207010"/>
                </a:lnTo>
                <a:lnTo>
                  <a:pt x="99188" y="207010"/>
                </a:lnTo>
                <a:lnTo>
                  <a:pt x="107933" y="204470"/>
                </a:lnTo>
                <a:lnTo>
                  <a:pt x="115002" y="200660"/>
                </a:lnTo>
                <a:close/>
              </a:path>
              <a:path w="255904" h="251460">
                <a:moveTo>
                  <a:pt x="134274" y="171450"/>
                </a:moveTo>
                <a:lnTo>
                  <a:pt x="106610" y="171450"/>
                </a:lnTo>
                <a:lnTo>
                  <a:pt x="112683" y="176530"/>
                </a:lnTo>
                <a:lnTo>
                  <a:pt x="112683" y="191770"/>
                </a:lnTo>
                <a:lnTo>
                  <a:pt x="106610" y="198120"/>
                </a:lnTo>
                <a:lnTo>
                  <a:pt x="116578" y="198120"/>
                </a:lnTo>
                <a:lnTo>
                  <a:pt x="119731" y="193039"/>
                </a:lnTo>
                <a:lnTo>
                  <a:pt x="121455" y="184150"/>
                </a:lnTo>
                <a:lnTo>
                  <a:pt x="121455" y="181610"/>
                </a:lnTo>
                <a:lnTo>
                  <a:pt x="121117" y="179070"/>
                </a:lnTo>
                <a:lnTo>
                  <a:pt x="134274" y="171450"/>
                </a:lnTo>
                <a:close/>
              </a:path>
              <a:path w="255904" h="251460">
                <a:moveTo>
                  <a:pt x="128560" y="85089"/>
                </a:moveTo>
                <a:lnTo>
                  <a:pt x="112683" y="85089"/>
                </a:lnTo>
                <a:lnTo>
                  <a:pt x="142708" y="105410"/>
                </a:lnTo>
                <a:lnTo>
                  <a:pt x="135856" y="113030"/>
                </a:lnTo>
                <a:lnTo>
                  <a:pt x="130648" y="121920"/>
                </a:lnTo>
                <a:lnTo>
                  <a:pt x="127337" y="133350"/>
                </a:lnTo>
                <a:lnTo>
                  <a:pt x="126178" y="143510"/>
                </a:lnTo>
                <a:lnTo>
                  <a:pt x="126178" y="151130"/>
                </a:lnTo>
                <a:lnTo>
                  <a:pt x="127527" y="157480"/>
                </a:lnTo>
                <a:lnTo>
                  <a:pt x="130225" y="163830"/>
                </a:lnTo>
                <a:lnTo>
                  <a:pt x="117406" y="171450"/>
                </a:lnTo>
                <a:lnTo>
                  <a:pt x="134274" y="171450"/>
                </a:lnTo>
                <a:lnTo>
                  <a:pt x="142677" y="182880"/>
                </a:lnTo>
                <a:lnTo>
                  <a:pt x="153420" y="190500"/>
                </a:lnTo>
                <a:lnTo>
                  <a:pt x="166062" y="195580"/>
                </a:lnTo>
                <a:lnTo>
                  <a:pt x="180158" y="198120"/>
                </a:lnTo>
                <a:lnTo>
                  <a:pt x="188592" y="198120"/>
                </a:lnTo>
                <a:lnTo>
                  <a:pt x="196688" y="195580"/>
                </a:lnTo>
                <a:lnTo>
                  <a:pt x="203774" y="191770"/>
                </a:lnTo>
                <a:lnTo>
                  <a:pt x="215706" y="191770"/>
                </a:lnTo>
                <a:lnTo>
                  <a:pt x="213149" y="189230"/>
                </a:lnTo>
                <a:lnTo>
                  <a:pt x="180158" y="189230"/>
                </a:lnTo>
                <a:lnTo>
                  <a:pt x="162562" y="185420"/>
                </a:lnTo>
                <a:lnTo>
                  <a:pt x="148192" y="175260"/>
                </a:lnTo>
                <a:lnTo>
                  <a:pt x="138503" y="161289"/>
                </a:lnTo>
                <a:lnTo>
                  <a:pt x="134950" y="143510"/>
                </a:lnTo>
                <a:lnTo>
                  <a:pt x="138503" y="127000"/>
                </a:lnTo>
                <a:lnTo>
                  <a:pt x="148192" y="111760"/>
                </a:lnTo>
                <a:lnTo>
                  <a:pt x="162562" y="102870"/>
                </a:lnTo>
                <a:lnTo>
                  <a:pt x="180158" y="99060"/>
                </a:lnTo>
                <a:lnTo>
                  <a:pt x="150131" y="99060"/>
                </a:lnTo>
                <a:lnTo>
                  <a:pt x="128560" y="85089"/>
                </a:lnTo>
                <a:close/>
              </a:path>
              <a:path w="255904" h="251460">
                <a:moveTo>
                  <a:pt x="180158" y="90170"/>
                </a:moveTo>
                <a:lnTo>
                  <a:pt x="171955" y="90170"/>
                </a:lnTo>
                <a:lnTo>
                  <a:pt x="164132" y="92710"/>
                </a:lnTo>
                <a:lnTo>
                  <a:pt x="156815" y="95250"/>
                </a:lnTo>
                <a:lnTo>
                  <a:pt x="150131" y="99060"/>
                </a:lnTo>
                <a:lnTo>
                  <a:pt x="180158" y="99060"/>
                </a:lnTo>
                <a:lnTo>
                  <a:pt x="197559" y="102870"/>
                </a:lnTo>
                <a:lnTo>
                  <a:pt x="211829" y="111760"/>
                </a:lnTo>
                <a:lnTo>
                  <a:pt x="221481" y="127000"/>
                </a:lnTo>
                <a:lnTo>
                  <a:pt x="225028" y="143510"/>
                </a:lnTo>
                <a:lnTo>
                  <a:pt x="221481" y="161289"/>
                </a:lnTo>
                <a:lnTo>
                  <a:pt x="211829" y="175260"/>
                </a:lnTo>
                <a:lnTo>
                  <a:pt x="197559" y="185420"/>
                </a:lnTo>
                <a:lnTo>
                  <a:pt x="180158" y="189230"/>
                </a:lnTo>
                <a:lnTo>
                  <a:pt x="213149" y="189230"/>
                </a:lnTo>
                <a:lnTo>
                  <a:pt x="211871" y="187960"/>
                </a:lnTo>
                <a:lnTo>
                  <a:pt x="217269" y="182880"/>
                </a:lnTo>
                <a:lnTo>
                  <a:pt x="219631" y="180339"/>
                </a:lnTo>
                <a:lnTo>
                  <a:pt x="231936" y="180339"/>
                </a:lnTo>
                <a:lnTo>
                  <a:pt x="225366" y="173989"/>
                </a:lnTo>
                <a:lnTo>
                  <a:pt x="229014" y="166370"/>
                </a:lnTo>
                <a:lnTo>
                  <a:pt x="231775" y="160020"/>
                </a:lnTo>
                <a:lnTo>
                  <a:pt x="233525" y="152400"/>
                </a:lnTo>
                <a:lnTo>
                  <a:pt x="233613" y="151130"/>
                </a:lnTo>
                <a:lnTo>
                  <a:pt x="233700" y="149860"/>
                </a:lnTo>
                <a:lnTo>
                  <a:pt x="233787" y="148589"/>
                </a:lnTo>
                <a:lnTo>
                  <a:pt x="233875" y="147320"/>
                </a:lnTo>
                <a:lnTo>
                  <a:pt x="233962" y="146050"/>
                </a:lnTo>
                <a:lnTo>
                  <a:pt x="234049" y="144780"/>
                </a:lnTo>
                <a:lnTo>
                  <a:pt x="234137" y="143510"/>
                </a:lnTo>
                <a:lnTo>
                  <a:pt x="229877" y="123189"/>
                </a:lnTo>
                <a:lnTo>
                  <a:pt x="218281" y="105410"/>
                </a:lnTo>
                <a:lnTo>
                  <a:pt x="201117" y="93980"/>
                </a:lnTo>
                <a:lnTo>
                  <a:pt x="180158" y="90170"/>
                </a:lnTo>
                <a:close/>
              </a:path>
              <a:path w="255904" h="251460">
                <a:moveTo>
                  <a:pt x="180158" y="107950"/>
                </a:moveTo>
                <a:lnTo>
                  <a:pt x="166119" y="110489"/>
                </a:lnTo>
                <a:lnTo>
                  <a:pt x="154643" y="118110"/>
                </a:lnTo>
                <a:lnTo>
                  <a:pt x="146899" y="129539"/>
                </a:lnTo>
                <a:lnTo>
                  <a:pt x="144058" y="143510"/>
                </a:lnTo>
                <a:lnTo>
                  <a:pt x="146899" y="157480"/>
                </a:lnTo>
                <a:lnTo>
                  <a:pt x="154643" y="168910"/>
                </a:lnTo>
                <a:lnTo>
                  <a:pt x="166119" y="176530"/>
                </a:lnTo>
                <a:lnTo>
                  <a:pt x="180158" y="180339"/>
                </a:lnTo>
                <a:lnTo>
                  <a:pt x="194143" y="176530"/>
                </a:lnTo>
                <a:lnTo>
                  <a:pt x="201716" y="171450"/>
                </a:lnTo>
                <a:lnTo>
                  <a:pt x="180158" y="171450"/>
                </a:lnTo>
                <a:lnTo>
                  <a:pt x="169678" y="168910"/>
                </a:lnTo>
                <a:lnTo>
                  <a:pt x="161096" y="162560"/>
                </a:lnTo>
                <a:lnTo>
                  <a:pt x="155297" y="154939"/>
                </a:lnTo>
                <a:lnTo>
                  <a:pt x="153168" y="143510"/>
                </a:lnTo>
                <a:lnTo>
                  <a:pt x="155297" y="133350"/>
                </a:lnTo>
                <a:lnTo>
                  <a:pt x="161096" y="124460"/>
                </a:lnTo>
                <a:lnTo>
                  <a:pt x="169678" y="119380"/>
                </a:lnTo>
                <a:lnTo>
                  <a:pt x="180158" y="116839"/>
                </a:lnTo>
                <a:lnTo>
                  <a:pt x="203609" y="116839"/>
                </a:lnTo>
                <a:lnTo>
                  <a:pt x="194143" y="110489"/>
                </a:lnTo>
                <a:lnTo>
                  <a:pt x="180158" y="107950"/>
                </a:lnTo>
                <a:close/>
              </a:path>
              <a:path w="255904" h="251460">
                <a:moveTo>
                  <a:pt x="203609" y="116839"/>
                </a:moveTo>
                <a:lnTo>
                  <a:pt x="180158" y="116839"/>
                </a:lnTo>
                <a:lnTo>
                  <a:pt x="190637" y="119380"/>
                </a:lnTo>
                <a:lnTo>
                  <a:pt x="199219" y="124460"/>
                </a:lnTo>
                <a:lnTo>
                  <a:pt x="205018" y="133350"/>
                </a:lnTo>
                <a:lnTo>
                  <a:pt x="207148" y="143510"/>
                </a:lnTo>
                <a:lnTo>
                  <a:pt x="205018" y="154939"/>
                </a:lnTo>
                <a:lnTo>
                  <a:pt x="199219" y="162560"/>
                </a:lnTo>
                <a:lnTo>
                  <a:pt x="190637" y="168910"/>
                </a:lnTo>
                <a:lnTo>
                  <a:pt x="180158" y="171450"/>
                </a:lnTo>
                <a:lnTo>
                  <a:pt x="201716" y="171450"/>
                </a:lnTo>
                <a:lnTo>
                  <a:pt x="205502" y="168910"/>
                </a:lnTo>
                <a:lnTo>
                  <a:pt x="213130" y="157480"/>
                </a:lnTo>
                <a:lnTo>
                  <a:pt x="215919" y="143510"/>
                </a:lnTo>
                <a:lnTo>
                  <a:pt x="213130" y="129539"/>
                </a:lnTo>
                <a:lnTo>
                  <a:pt x="205502" y="118110"/>
                </a:lnTo>
                <a:lnTo>
                  <a:pt x="203609" y="116839"/>
                </a:lnTo>
                <a:close/>
              </a:path>
              <a:path w="255904" h="251460">
                <a:moveTo>
                  <a:pt x="83575" y="135889"/>
                </a:moveTo>
                <a:lnTo>
                  <a:pt x="73210" y="135889"/>
                </a:lnTo>
                <a:lnTo>
                  <a:pt x="88729" y="165100"/>
                </a:lnTo>
                <a:lnTo>
                  <a:pt x="86705" y="165100"/>
                </a:lnTo>
                <a:lnTo>
                  <a:pt x="85017" y="166370"/>
                </a:lnTo>
                <a:lnTo>
                  <a:pt x="83668" y="168910"/>
                </a:lnTo>
                <a:lnTo>
                  <a:pt x="115786" y="168910"/>
                </a:lnTo>
                <a:lnTo>
                  <a:pt x="113357" y="165100"/>
                </a:lnTo>
                <a:lnTo>
                  <a:pt x="106610" y="162560"/>
                </a:lnTo>
                <a:lnTo>
                  <a:pt x="97500" y="162560"/>
                </a:lnTo>
                <a:lnTo>
                  <a:pt x="83575" y="135889"/>
                </a:lnTo>
                <a:close/>
              </a:path>
              <a:path w="255904" h="251460">
                <a:moveTo>
                  <a:pt x="182519" y="152400"/>
                </a:moveTo>
                <a:lnTo>
                  <a:pt x="177458" y="152400"/>
                </a:lnTo>
                <a:lnTo>
                  <a:pt x="175433" y="154939"/>
                </a:lnTo>
                <a:lnTo>
                  <a:pt x="175433" y="160020"/>
                </a:lnTo>
                <a:lnTo>
                  <a:pt x="177458" y="162560"/>
                </a:lnTo>
                <a:lnTo>
                  <a:pt x="182519" y="162560"/>
                </a:lnTo>
                <a:lnTo>
                  <a:pt x="184543" y="160020"/>
                </a:lnTo>
                <a:lnTo>
                  <a:pt x="184543" y="154939"/>
                </a:lnTo>
                <a:lnTo>
                  <a:pt x="182519" y="152400"/>
                </a:lnTo>
                <a:close/>
              </a:path>
              <a:path w="255904" h="251460">
                <a:moveTo>
                  <a:pt x="67682" y="106680"/>
                </a:moveTo>
                <a:lnTo>
                  <a:pt x="57353" y="106680"/>
                </a:lnTo>
                <a:lnTo>
                  <a:pt x="68149" y="125730"/>
                </a:lnTo>
                <a:lnTo>
                  <a:pt x="56678" y="149860"/>
                </a:lnTo>
                <a:lnTo>
                  <a:pt x="66529" y="149860"/>
                </a:lnTo>
                <a:lnTo>
                  <a:pt x="73210" y="135889"/>
                </a:lnTo>
                <a:lnTo>
                  <a:pt x="83575" y="135889"/>
                </a:lnTo>
                <a:lnTo>
                  <a:pt x="78270" y="125730"/>
                </a:lnTo>
                <a:lnTo>
                  <a:pt x="82740" y="116839"/>
                </a:lnTo>
                <a:lnTo>
                  <a:pt x="72872" y="116839"/>
                </a:lnTo>
                <a:lnTo>
                  <a:pt x="67682" y="106680"/>
                </a:lnTo>
                <a:close/>
              </a:path>
              <a:path w="255904" h="251460">
                <a:moveTo>
                  <a:pt x="28676" y="104139"/>
                </a:moveTo>
                <a:lnTo>
                  <a:pt x="22603" y="104139"/>
                </a:lnTo>
                <a:lnTo>
                  <a:pt x="13805" y="105410"/>
                </a:lnTo>
                <a:lnTo>
                  <a:pt x="6620" y="110489"/>
                </a:lnTo>
                <a:lnTo>
                  <a:pt x="1776" y="116839"/>
                </a:lnTo>
                <a:lnTo>
                  <a:pt x="0" y="125730"/>
                </a:lnTo>
                <a:lnTo>
                  <a:pt x="1776" y="134620"/>
                </a:lnTo>
                <a:lnTo>
                  <a:pt x="6620" y="142239"/>
                </a:lnTo>
                <a:lnTo>
                  <a:pt x="13805" y="146050"/>
                </a:lnTo>
                <a:lnTo>
                  <a:pt x="22603" y="148589"/>
                </a:lnTo>
                <a:lnTo>
                  <a:pt x="26990" y="148589"/>
                </a:lnTo>
                <a:lnTo>
                  <a:pt x="31037" y="147320"/>
                </a:lnTo>
                <a:lnTo>
                  <a:pt x="34411" y="144780"/>
                </a:lnTo>
                <a:lnTo>
                  <a:pt x="49781" y="144780"/>
                </a:lnTo>
                <a:lnTo>
                  <a:pt x="42883" y="139700"/>
                </a:lnTo>
                <a:lnTo>
                  <a:pt x="15181" y="139700"/>
                </a:lnTo>
                <a:lnTo>
                  <a:pt x="9108" y="133350"/>
                </a:lnTo>
                <a:lnTo>
                  <a:pt x="9108" y="118110"/>
                </a:lnTo>
                <a:lnTo>
                  <a:pt x="15181" y="111760"/>
                </a:lnTo>
                <a:lnTo>
                  <a:pt x="50268" y="111760"/>
                </a:lnTo>
                <a:lnTo>
                  <a:pt x="53810" y="109220"/>
                </a:lnTo>
                <a:lnTo>
                  <a:pt x="38122" y="109220"/>
                </a:lnTo>
                <a:lnTo>
                  <a:pt x="34074" y="105410"/>
                </a:lnTo>
                <a:lnTo>
                  <a:pt x="28676" y="104139"/>
                </a:lnTo>
                <a:close/>
              </a:path>
              <a:path w="255904" h="251460">
                <a:moveTo>
                  <a:pt x="184543" y="125730"/>
                </a:moveTo>
                <a:lnTo>
                  <a:pt x="175433" y="125730"/>
                </a:lnTo>
                <a:lnTo>
                  <a:pt x="175433" y="148589"/>
                </a:lnTo>
                <a:lnTo>
                  <a:pt x="184543" y="148589"/>
                </a:lnTo>
                <a:lnTo>
                  <a:pt x="184543" y="125730"/>
                </a:lnTo>
                <a:close/>
              </a:path>
              <a:path w="255904" h="251460">
                <a:moveTo>
                  <a:pt x="50268" y="111760"/>
                </a:moveTo>
                <a:lnTo>
                  <a:pt x="30026" y="111760"/>
                </a:lnTo>
                <a:lnTo>
                  <a:pt x="36098" y="118110"/>
                </a:lnTo>
                <a:lnTo>
                  <a:pt x="36098" y="133350"/>
                </a:lnTo>
                <a:lnTo>
                  <a:pt x="30026" y="139700"/>
                </a:lnTo>
                <a:lnTo>
                  <a:pt x="42883" y="139700"/>
                </a:lnTo>
                <a:lnTo>
                  <a:pt x="41159" y="138430"/>
                </a:lnTo>
                <a:lnTo>
                  <a:pt x="43521" y="134620"/>
                </a:lnTo>
                <a:lnTo>
                  <a:pt x="45208" y="130810"/>
                </a:lnTo>
                <a:lnTo>
                  <a:pt x="45208" y="123189"/>
                </a:lnTo>
                <a:lnTo>
                  <a:pt x="44532" y="119380"/>
                </a:lnTo>
                <a:lnTo>
                  <a:pt x="43183" y="116839"/>
                </a:lnTo>
                <a:lnTo>
                  <a:pt x="50268" y="111760"/>
                </a:lnTo>
                <a:close/>
              </a:path>
              <a:path w="255904" h="251460">
                <a:moveTo>
                  <a:pt x="112683" y="85089"/>
                </a:moveTo>
                <a:lnTo>
                  <a:pt x="85693" y="85089"/>
                </a:lnTo>
                <a:lnTo>
                  <a:pt x="87717" y="86360"/>
                </a:lnTo>
                <a:lnTo>
                  <a:pt x="72872" y="116839"/>
                </a:lnTo>
                <a:lnTo>
                  <a:pt x="82740" y="116839"/>
                </a:lnTo>
                <a:lnTo>
                  <a:pt x="96151" y="90170"/>
                </a:lnTo>
                <a:lnTo>
                  <a:pt x="104247" y="90170"/>
                </a:lnTo>
                <a:lnTo>
                  <a:pt x="108972" y="87630"/>
                </a:lnTo>
                <a:lnTo>
                  <a:pt x="112683" y="85089"/>
                </a:lnTo>
                <a:close/>
              </a:path>
              <a:path w="255904" h="251460">
                <a:moveTo>
                  <a:pt x="22603" y="0"/>
                </a:moveTo>
                <a:lnTo>
                  <a:pt x="13805" y="1270"/>
                </a:lnTo>
                <a:lnTo>
                  <a:pt x="6620" y="6350"/>
                </a:lnTo>
                <a:lnTo>
                  <a:pt x="1776" y="13970"/>
                </a:lnTo>
                <a:lnTo>
                  <a:pt x="0" y="22860"/>
                </a:lnTo>
                <a:lnTo>
                  <a:pt x="1776" y="30480"/>
                </a:lnTo>
                <a:lnTo>
                  <a:pt x="6620" y="38100"/>
                </a:lnTo>
                <a:lnTo>
                  <a:pt x="13805" y="43180"/>
                </a:lnTo>
                <a:lnTo>
                  <a:pt x="22603" y="44450"/>
                </a:lnTo>
                <a:lnTo>
                  <a:pt x="24627" y="44450"/>
                </a:lnTo>
                <a:lnTo>
                  <a:pt x="52967" y="97789"/>
                </a:lnTo>
                <a:lnTo>
                  <a:pt x="38122" y="109220"/>
                </a:lnTo>
                <a:lnTo>
                  <a:pt x="53810" y="109220"/>
                </a:lnTo>
                <a:lnTo>
                  <a:pt x="57353" y="106680"/>
                </a:lnTo>
                <a:lnTo>
                  <a:pt x="67682" y="106680"/>
                </a:lnTo>
                <a:lnTo>
                  <a:pt x="64438" y="100330"/>
                </a:lnTo>
                <a:lnTo>
                  <a:pt x="74728" y="92710"/>
                </a:lnTo>
                <a:lnTo>
                  <a:pt x="60389" y="92710"/>
                </a:lnTo>
                <a:lnTo>
                  <a:pt x="33399" y="41910"/>
                </a:lnTo>
                <a:lnTo>
                  <a:pt x="38122" y="39370"/>
                </a:lnTo>
                <a:lnTo>
                  <a:pt x="39809" y="36830"/>
                </a:lnTo>
                <a:lnTo>
                  <a:pt x="56021" y="36830"/>
                </a:lnTo>
                <a:lnTo>
                  <a:pt x="54050" y="35560"/>
                </a:lnTo>
                <a:lnTo>
                  <a:pt x="15181" y="35560"/>
                </a:lnTo>
                <a:lnTo>
                  <a:pt x="9108" y="30480"/>
                </a:lnTo>
                <a:lnTo>
                  <a:pt x="9108" y="15239"/>
                </a:lnTo>
                <a:lnTo>
                  <a:pt x="15181" y="8889"/>
                </a:lnTo>
                <a:lnTo>
                  <a:pt x="40201" y="8889"/>
                </a:lnTo>
                <a:lnTo>
                  <a:pt x="38586" y="6350"/>
                </a:lnTo>
                <a:lnTo>
                  <a:pt x="31401" y="1270"/>
                </a:lnTo>
                <a:lnTo>
                  <a:pt x="22603" y="0"/>
                </a:lnTo>
                <a:close/>
              </a:path>
              <a:path w="255904" h="251460">
                <a:moveTo>
                  <a:pt x="236161" y="74930"/>
                </a:moveTo>
                <a:lnTo>
                  <a:pt x="226040" y="91439"/>
                </a:lnTo>
                <a:lnTo>
                  <a:pt x="233800" y="96520"/>
                </a:lnTo>
                <a:lnTo>
                  <a:pt x="243584" y="78739"/>
                </a:lnTo>
                <a:lnTo>
                  <a:pt x="236161" y="74930"/>
                </a:lnTo>
                <a:close/>
              </a:path>
              <a:path w="255904" h="251460">
                <a:moveTo>
                  <a:pt x="56021" y="36830"/>
                </a:moveTo>
                <a:lnTo>
                  <a:pt x="39809" y="36830"/>
                </a:lnTo>
                <a:lnTo>
                  <a:pt x="77595" y="62230"/>
                </a:lnTo>
                <a:lnTo>
                  <a:pt x="76921" y="63500"/>
                </a:lnTo>
                <a:lnTo>
                  <a:pt x="76583" y="64770"/>
                </a:lnTo>
                <a:lnTo>
                  <a:pt x="76583" y="71120"/>
                </a:lnTo>
                <a:lnTo>
                  <a:pt x="77595" y="74930"/>
                </a:lnTo>
                <a:lnTo>
                  <a:pt x="79282" y="77470"/>
                </a:lnTo>
                <a:lnTo>
                  <a:pt x="60389" y="92710"/>
                </a:lnTo>
                <a:lnTo>
                  <a:pt x="74728" y="92710"/>
                </a:lnTo>
                <a:lnTo>
                  <a:pt x="85017" y="85089"/>
                </a:lnTo>
                <a:lnTo>
                  <a:pt x="128560" y="85089"/>
                </a:lnTo>
                <a:lnTo>
                  <a:pt x="122677" y="81280"/>
                </a:lnTo>
                <a:lnTo>
                  <a:pt x="91765" y="81280"/>
                </a:lnTo>
                <a:lnTo>
                  <a:pt x="85693" y="74930"/>
                </a:lnTo>
                <a:lnTo>
                  <a:pt x="85693" y="59689"/>
                </a:lnTo>
                <a:lnTo>
                  <a:pt x="91765" y="53339"/>
                </a:lnTo>
                <a:lnTo>
                  <a:pt x="81644" y="53339"/>
                </a:lnTo>
                <a:lnTo>
                  <a:pt x="56021" y="36830"/>
                </a:lnTo>
                <a:close/>
              </a:path>
              <a:path w="255904" h="251460">
                <a:moveTo>
                  <a:pt x="99188" y="44450"/>
                </a:moveTo>
                <a:lnTo>
                  <a:pt x="92102" y="44450"/>
                </a:lnTo>
                <a:lnTo>
                  <a:pt x="85693" y="48260"/>
                </a:lnTo>
                <a:lnTo>
                  <a:pt x="81644" y="53339"/>
                </a:lnTo>
                <a:lnTo>
                  <a:pt x="106610" y="53339"/>
                </a:lnTo>
                <a:lnTo>
                  <a:pt x="112683" y="59689"/>
                </a:lnTo>
                <a:lnTo>
                  <a:pt x="112683" y="74930"/>
                </a:lnTo>
                <a:lnTo>
                  <a:pt x="106610" y="81280"/>
                </a:lnTo>
                <a:lnTo>
                  <a:pt x="122677" y="81280"/>
                </a:lnTo>
                <a:lnTo>
                  <a:pt x="118755" y="78739"/>
                </a:lnTo>
                <a:lnTo>
                  <a:pt x="120442" y="74930"/>
                </a:lnTo>
                <a:lnTo>
                  <a:pt x="121455" y="71120"/>
                </a:lnTo>
                <a:lnTo>
                  <a:pt x="121455" y="67310"/>
                </a:lnTo>
                <a:lnTo>
                  <a:pt x="119731" y="58420"/>
                </a:lnTo>
                <a:lnTo>
                  <a:pt x="115002" y="50800"/>
                </a:lnTo>
                <a:lnTo>
                  <a:pt x="107933" y="46989"/>
                </a:lnTo>
                <a:lnTo>
                  <a:pt x="99188" y="44450"/>
                </a:lnTo>
                <a:close/>
              </a:path>
              <a:path w="255904" h="251460">
                <a:moveTo>
                  <a:pt x="165651" y="57150"/>
                </a:moveTo>
                <a:lnTo>
                  <a:pt x="157215" y="59689"/>
                </a:lnTo>
                <a:lnTo>
                  <a:pt x="162951" y="77470"/>
                </a:lnTo>
                <a:lnTo>
                  <a:pt x="171723" y="74930"/>
                </a:lnTo>
                <a:lnTo>
                  <a:pt x="165651" y="57150"/>
                </a:lnTo>
                <a:close/>
              </a:path>
              <a:path w="255904" h="251460">
                <a:moveTo>
                  <a:pt x="202761" y="57150"/>
                </a:moveTo>
                <a:lnTo>
                  <a:pt x="198376" y="74930"/>
                </a:lnTo>
                <a:lnTo>
                  <a:pt x="206810" y="77470"/>
                </a:lnTo>
                <a:lnTo>
                  <a:pt x="211533" y="59689"/>
                </a:lnTo>
                <a:lnTo>
                  <a:pt x="202761" y="57150"/>
                </a:lnTo>
                <a:close/>
              </a:path>
              <a:path w="255904" h="251460">
                <a:moveTo>
                  <a:pt x="40201" y="8889"/>
                </a:moveTo>
                <a:lnTo>
                  <a:pt x="30026" y="8889"/>
                </a:lnTo>
                <a:lnTo>
                  <a:pt x="36098" y="15239"/>
                </a:lnTo>
                <a:lnTo>
                  <a:pt x="36098" y="30480"/>
                </a:lnTo>
                <a:lnTo>
                  <a:pt x="30026" y="35560"/>
                </a:lnTo>
                <a:lnTo>
                  <a:pt x="54050" y="35560"/>
                </a:lnTo>
                <a:lnTo>
                  <a:pt x="44196" y="29210"/>
                </a:lnTo>
                <a:lnTo>
                  <a:pt x="44870" y="26670"/>
                </a:lnTo>
                <a:lnTo>
                  <a:pt x="45208" y="24130"/>
                </a:lnTo>
                <a:lnTo>
                  <a:pt x="45208" y="22860"/>
                </a:lnTo>
                <a:lnTo>
                  <a:pt x="43431" y="13970"/>
                </a:lnTo>
                <a:lnTo>
                  <a:pt x="40201" y="888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553120" y="3335079"/>
            <a:ext cx="404495" cy="220979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 indent="23495">
              <a:lnSpc>
                <a:spcPts val="700"/>
              </a:lnSpc>
              <a:spcBef>
                <a:spcPts val="2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Translate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6" name="object 5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55513" y="3023635"/>
            <a:ext cx="198286" cy="219956"/>
          </a:xfrm>
          <a:prstGeom prst="rect">
            <a:avLst/>
          </a:prstGeom>
        </p:spPr>
      </p:pic>
      <p:sp>
        <p:nvSpPr>
          <p:cNvPr id="57" name="object 57"/>
          <p:cNvSpPr txBox="1"/>
          <p:nvPr/>
        </p:nvSpPr>
        <p:spPr>
          <a:xfrm>
            <a:off x="8730422" y="1740975"/>
            <a:ext cx="858519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sz="7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700" b="1" spc="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DEVOPS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388451" y="2163344"/>
            <a:ext cx="563245" cy="4140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algn="ctr">
              <a:lnSpc>
                <a:spcPts val="790"/>
              </a:lnSpc>
              <a:spcBef>
                <a:spcPts val="44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DevOps</a:t>
            </a:r>
            <a:r>
              <a:rPr sz="700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Guru</a:t>
            </a:r>
            <a:endParaRPr sz="700">
              <a:latin typeface="Trebuchet MS"/>
              <a:cs typeface="Trebuchet MS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318211" y="3027450"/>
            <a:ext cx="223498" cy="196325"/>
          </a:xfrm>
          <a:prstGeom prst="rect">
            <a:avLst/>
          </a:prstGeom>
        </p:spPr>
      </p:pic>
      <p:sp>
        <p:nvSpPr>
          <p:cNvPr id="60" name="object 60"/>
          <p:cNvSpPr txBox="1"/>
          <p:nvPr/>
        </p:nvSpPr>
        <p:spPr>
          <a:xfrm>
            <a:off x="9153962" y="3231447"/>
            <a:ext cx="55181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Contact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Lens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6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Voice</a:t>
            </a:r>
            <a:r>
              <a:rPr sz="7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ID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sz="400" i="1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400" i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" i="1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400" i="1" spc="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00" i="1" spc="-10" dirty="0">
                <a:solidFill>
                  <a:srgbClr val="FFFFFF"/>
                </a:solidFill>
                <a:latin typeface="Trebuchet MS"/>
                <a:cs typeface="Trebuchet MS"/>
              </a:rPr>
              <a:t>Connect</a:t>
            </a:r>
            <a:endParaRPr sz="4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66273" y="2182938"/>
            <a:ext cx="399415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065" marR="5080" indent="-635" algn="ctr">
              <a:lnSpc>
                <a:spcPts val="790"/>
              </a:lnSpc>
              <a:spcBef>
                <a:spcPts val="35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Monitron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300370" y="2182938"/>
            <a:ext cx="652780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algn="ctr">
              <a:lnSpc>
                <a:spcPts val="815"/>
              </a:lnSpc>
              <a:spcBef>
                <a:spcPts val="28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700" spc="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Panorama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ts val="815"/>
              </a:lnSpc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r>
              <a:rPr sz="700" spc="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Appliance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087478" y="2182938"/>
            <a:ext cx="714375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algn="ctr">
              <a:lnSpc>
                <a:spcPts val="790"/>
              </a:lnSpc>
              <a:spcBef>
                <a:spcPts val="35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7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Lookout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148172" y="2182938"/>
            <a:ext cx="714375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algn="ctr">
              <a:lnSpc>
                <a:spcPts val="790"/>
              </a:lnSpc>
              <a:spcBef>
                <a:spcPts val="35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7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Lookout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Equipment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72419" y="1634415"/>
            <a:ext cx="10339705" cy="4379595"/>
            <a:chOff x="172419" y="1634415"/>
            <a:chExt cx="10339705" cy="4379595"/>
          </a:xfrm>
        </p:grpSpPr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93917" y="5723222"/>
              <a:ext cx="540479" cy="29076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81627" y="2695448"/>
              <a:ext cx="10321290" cy="0"/>
            </a:xfrm>
            <a:custGeom>
              <a:avLst/>
              <a:gdLst/>
              <a:ahLst/>
              <a:cxnLst/>
              <a:rect l="l" t="t" r="r" b="b"/>
              <a:pathLst>
                <a:path w="10321290">
                  <a:moveTo>
                    <a:pt x="0" y="0"/>
                  </a:moveTo>
                  <a:lnTo>
                    <a:pt x="10321274" y="0"/>
                  </a:lnTo>
                </a:path>
              </a:pathLst>
            </a:custGeom>
            <a:ln w="17913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261745" y="1643623"/>
              <a:ext cx="0" cy="1052195"/>
            </a:xfrm>
            <a:custGeom>
              <a:avLst/>
              <a:gdLst/>
              <a:ahLst/>
              <a:cxnLst/>
              <a:rect l="l" t="t" r="r" b="b"/>
              <a:pathLst>
                <a:path h="1052195">
                  <a:moveTo>
                    <a:pt x="0" y="0"/>
                  </a:moveTo>
                  <a:lnTo>
                    <a:pt x="0" y="1051826"/>
                  </a:lnTo>
                </a:path>
              </a:pathLst>
            </a:custGeom>
            <a:ln w="17925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4225" y="1907486"/>
              <a:ext cx="223696" cy="22354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11108" y="1903677"/>
              <a:ext cx="231319" cy="23116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47189" y="1896493"/>
              <a:ext cx="245691" cy="24552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89464" y="1900920"/>
              <a:ext cx="231827" cy="23166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98163" y="1892166"/>
              <a:ext cx="244197" cy="244030"/>
            </a:xfrm>
            <a:prstGeom prst="rect">
              <a:avLst/>
            </a:prstGeom>
          </p:spPr>
        </p:pic>
      </p:grpSp>
      <p:sp>
        <p:nvSpPr>
          <p:cNvPr id="74" name="object 74"/>
          <p:cNvSpPr txBox="1">
            <a:spLocks noGrp="1"/>
          </p:cNvSpPr>
          <p:nvPr>
            <p:ph type="title"/>
          </p:nvPr>
        </p:nvSpPr>
        <p:spPr>
          <a:xfrm>
            <a:off x="542800" y="923270"/>
            <a:ext cx="3000375" cy="43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The</a:t>
            </a:r>
            <a:r>
              <a:rPr spc="-140" dirty="0"/>
              <a:t> </a:t>
            </a:r>
            <a:r>
              <a:rPr spc="130" dirty="0"/>
              <a:t>AWS</a:t>
            </a:r>
            <a:r>
              <a:rPr spc="-130" dirty="0"/>
              <a:t> </a:t>
            </a:r>
            <a:r>
              <a:rPr spc="130" dirty="0"/>
              <a:t>ML</a:t>
            </a:r>
            <a:r>
              <a:rPr spc="-130" dirty="0"/>
              <a:t> </a:t>
            </a:r>
            <a:r>
              <a:rPr spc="-20" dirty="0"/>
              <a:t>Stack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542800" y="1343289"/>
            <a:ext cx="6149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Broadest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and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most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00A0C8"/>
                </a:solidFill>
                <a:latin typeface="Trebuchet MS"/>
                <a:cs typeface="Trebuchet MS"/>
              </a:rPr>
              <a:t>complete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00A0C8"/>
                </a:solidFill>
                <a:latin typeface="Trebuchet MS"/>
                <a:cs typeface="Trebuchet MS"/>
              </a:rPr>
              <a:t>set</a:t>
            </a:r>
            <a:r>
              <a:rPr sz="1600" b="1" spc="-4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of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00A0C8"/>
                </a:solidFill>
                <a:latin typeface="Trebuchet MS"/>
                <a:cs typeface="Trebuchet MS"/>
              </a:rPr>
              <a:t>machine</a:t>
            </a:r>
            <a:r>
              <a:rPr sz="1600" b="1" spc="-45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dirty="0">
                <a:solidFill>
                  <a:srgbClr val="00A0C8"/>
                </a:solidFill>
                <a:latin typeface="Trebuchet MS"/>
                <a:cs typeface="Trebuchet MS"/>
              </a:rPr>
              <a:t>learning</a:t>
            </a:r>
            <a:r>
              <a:rPr sz="1600" b="1" spc="-50" dirty="0">
                <a:solidFill>
                  <a:srgbClr val="00A0C8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00A0C8"/>
                </a:solidFill>
                <a:latin typeface="Trebuchet MS"/>
                <a:cs typeface="Trebuchet MS"/>
              </a:rPr>
              <a:t>capabilities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76" name="object 7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57466" y="1925776"/>
            <a:ext cx="218576" cy="218426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1124383" y="2182938"/>
            <a:ext cx="485140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indent="-635" algn="ctr">
              <a:lnSpc>
                <a:spcPts val="790"/>
              </a:lnSpc>
              <a:spcBef>
                <a:spcPts val="35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HealthLake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116010" y="1643623"/>
            <a:ext cx="0" cy="1052195"/>
          </a:xfrm>
          <a:custGeom>
            <a:avLst/>
            <a:gdLst/>
            <a:ahLst/>
            <a:cxnLst/>
            <a:rect l="l" t="t" r="r" b="b"/>
            <a:pathLst>
              <a:path h="1052195">
                <a:moveTo>
                  <a:pt x="0" y="0"/>
                </a:moveTo>
                <a:lnTo>
                  <a:pt x="0" y="1051826"/>
                </a:lnTo>
              </a:path>
            </a:pathLst>
          </a:custGeom>
          <a:ln w="17925">
            <a:solidFill>
              <a:srgbClr val="232F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777963" y="1740975"/>
            <a:ext cx="360680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9735" algn="l"/>
              </a:tabLst>
            </a:pP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HEALTH</a:t>
            </a:r>
            <a:r>
              <a:rPr sz="700" b="1" spc="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r>
              <a:rPr sz="700" b="1" dirty="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sz="700" b="1" spc="10" dirty="0">
                <a:solidFill>
                  <a:srgbClr val="FFFFFF"/>
                </a:solidFill>
                <a:latin typeface="Trebuchet MS"/>
                <a:cs typeface="Trebuchet MS"/>
              </a:rPr>
              <a:t>INDUSTRIAL</a:t>
            </a:r>
            <a:r>
              <a:rPr sz="700" b="1" spc="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294900" y="2182938"/>
            <a:ext cx="714375" cy="3911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34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 marR="5080" algn="ctr">
              <a:lnSpc>
                <a:spcPts val="790"/>
              </a:lnSpc>
              <a:spcBef>
                <a:spcPts val="355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sz="700" spc="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Lookout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700" spc="-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7033003" y="1634415"/>
            <a:ext cx="743585" cy="1070610"/>
            <a:chOff x="7033003" y="1634415"/>
            <a:chExt cx="743585" cy="1070610"/>
          </a:xfrm>
        </p:grpSpPr>
        <p:pic>
          <p:nvPicPr>
            <p:cNvPr id="82" name="object 8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27707" y="1889975"/>
              <a:ext cx="248798" cy="24862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042210" y="1643623"/>
              <a:ext cx="0" cy="1052195"/>
            </a:xfrm>
            <a:custGeom>
              <a:avLst/>
              <a:gdLst/>
              <a:ahLst/>
              <a:cxnLst/>
              <a:rect l="l" t="t" r="r" b="b"/>
              <a:pathLst>
                <a:path h="1052195">
                  <a:moveTo>
                    <a:pt x="0" y="0"/>
                  </a:moveTo>
                  <a:lnTo>
                    <a:pt x="0" y="1051826"/>
                  </a:lnTo>
                </a:path>
              </a:pathLst>
            </a:custGeom>
            <a:ln w="17925">
              <a:solidFill>
                <a:srgbClr val="232F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149495" y="1740975"/>
            <a:ext cx="98171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10" dirty="0">
                <a:solidFill>
                  <a:srgbClr val="FFFFFF"/>
                </a:solidFill>
                <a:latin typeface="Trebuchet MS"/>
                <a:cs typeface="Trebuchet MS"/>
              </a:rPr>
              <a:t>ANOMALY</a:t>
            </a:r>
            <a:r>
              <a:rPr sz="700" b="1" spc="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Trebuchet MS"/>
                <a:cs typeface="Trebuchet MS"/>
              </a:rPr>
              <a:t>DETECTION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760459" y="1924811"/>
            <a:ext cx="1428750" cy="4087495"/>
            <a:chOff x="760459" y="1924811"/>
            <a:chExt cx="1428750" cy="4087495"/>
          </a:xfrm>
        </p:grpSpPr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0459" y="5511643"/>
              <a:ext cx="985235" cy="18390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73317" y="5780391"/>
              <a:ext cx="164898" cy="231714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50960" y="5780391"/>
              <a:ext cx="637717" cy="23171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12112" y="1924811"/>
              <a:ext cx="225551" cy="228600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1801430" y="2243895"/>
            <a:ext cx="447040" cy="3213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-635" algn="ctr">
              <a:lnSpc>
                <a:spcPct val="88600"/>
              </a:lnSpc>
              <a:spcBef>
                <a:spcPts val="19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Transcribe Medical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381159" y="2243895"/>
            <a:ext cx="549910" cy="32131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635" algn="ctr">
              <a:lnSpc>
                <a:spcPct val="88600"/>
              </a:lnSpc>
              <a:spcBef>
                <a:spcPts val="195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Amazon Comprehend Medical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407275" y="1926199"/>
            <a:ext cx="2358390" cy="2517140"/>
            <a:chOff x="407275" y="1926199"/>
            <a:chExt cx="2358390" cy="2517140"/>
          </a:xfrm>
        </p:grpSpPr>
        <p:pic>
          <p:nvPicPr>
            <p:cNvPr id="93" name="object 9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46383" y="1926199"/>
              <a:ext cx="219274" cy="225917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7550" y="4193623"/>
              <a:ext cx="141262" cy="23115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12037" y="4173747"/>
              <a:ext cx="132715" cy="264795"/>
            </a:xfrm>
            <a:custGeom>
              <a:avLst/>
              <a:gdLst/>
              <a:ahLst/>
              <a:cxnLst/>
              <a:rect l="l" t="t" r="r" b="b"/>
              <a:pathLst>
                <a:path w="132715" h="264795">
                  <a:moveTo>
                    <a:pt x="132298" y="21885"/>
                  </a:moveTo>
                  <a:lnTo>
                    <a:pt x="99223" y="0"/>
                  </a:lnTo>
                  <a:lnTo>
                    <a:pt x="33074" y="38411"/>
                  </a:lnTo>
                  <a:lnTo>
                    <a:pt x="33074" y="82405"/>
                  </a:lnTo>
                  <a:lnTo>
                    <a:pt x="0" y="99155"/>
                  </a:lnTo>
                  <a:lnTo>
                    <a:pt x="0" y="133547"/>
                  </a:lnTo>
                  <a:lnTo>
                    <a:pt x="0" y="165259"/>
                  </a:lnTo>
                  <a:lnTo>
                    <a:pt x="33074" y="187367"/>
                  </a:lnTo>
                  <a:lnTo>
                    <a:pt x="33074" y="226002"/>
                  </a:lnTo>
                  <a:lnTo>
                    <a:pt x="99223" y="264414"/>
                  </a:lnTo>
                  <a:lnTo>
                    <a:pt x="132298" y="246771"/>
                  </a:lnTo>
                  <a:lnTo>
                    <a:pt x="132298" y="132207"/>
                  </a:lnTo>
                  <a:lnTo>
                    <a:pt x="99223" y="115680"/>
                  </a:lnTo>
                </a:path>
              </a:pathLst>
            </a:custGeom>
            <a:ln w="89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78193" y="4305956"/>
              <a:ext cx="33655" cy="50165"/>
            </a:xfrm>
            <a:custGeom>
              <a:avLst/>
              <a:gdLst/>
              <a:ahLst/>
              <a:cxnLst/>
              <a:rect l="l" t="t" r="r" b="b"/>
              <a:pathLst>
                <a:path w="33654" h="50164">
                  <a:moveTo>
                    <a:pt x="33074" y="49577"/>
                  </a:moveTo>
                  <a:lnTo>
                    <a:pt x="33074" y="22108"/>
                  </a:lnTo>
                  <a:lnTo>
                    <a:pt x="0" y="0"/>
                  </a:lnTo>
                </a:path>
              </a:pathLst>
            </a:custGeom>
            <a:ln w="89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76641" y="4278039"/>
              <a:ext cx="0" cy="59055"/>
            </a:xfrm>
            <a:custGeom>
              <a:avLst/>
              <a:gdLst/>
              <a:ahLst/>
              <a:cxnLst/>
              <a:rect l="l" t="t" r="r" b="b"/>
              <a:pathLst>
                <a:path h="59054">
                  <a:moveTo>
                    <a:pt x="0" y="0"/>
                  </a:moveTo>
                  <a:lnTo>
                    <a:pt x="0" y="29255"/>
                  </a:lnTo>
                  <a:lnTo>
                    <a:pt x="0" y="58734"/>
                  </a:lnTo>
                  <a:lnTo>
                    <a:pt x="0" y="0"/>
                  </a:lnTo>
                  <a:close/>
                </a:path>
              </a:pathLst>
            </a:custGeom>
            <a:ln w="896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43567" y="4322480"/>
              <a:ext cx="33655" cy="17145"/>
            </a:xfrm>
            <a:custGeom>
              <a:avLst/>
              <a:gdLst/>
              <a:ahLst/>
              <a:cxnLst/>
              <a:rect l="l" t="t" r="r" b="b"/>
              <a:pathLst>
                <a:path w="33654" h="17145">
                  <a:moveTo>
                    <a:pt x="0" y="0"/>
                  </a:moveTo>
                  <a:lnTo>
                    <a:pt x="33074" y="16525"/>
                  </a:lnTo>
                </a:path>
              </a:pathLst>
            </a:custGeom>
            <a:ln w="89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21666" y="4234268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22225">
                  <a:moveTo>
                    <a:pt x="21900" y="0"/>
                  </a:moveTo>
                  <a:lnTo>
                    <a:pt x="0" y="0"/>
                  </a:lnTo>
                </a:path>
              </a:pathLst>
            </a:custGeom>
            <a:ln w="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44344" y="4383225"/>
              <a:ext cx="33655" cy="0"/>
            </a:xfrm>
            <a:custGeom>
              <a:avLst/>
              <a:gdLst/>
              <a:ahLst/>
              <a:cxnLst/>
              <a:rect l="l" t="t" r="r" b="b"/>
              <a:pathLst>
                <a:path w="33654">
                  <a:moveTo>
                    <a:pt x="0" y="0"/>
                  </a:moveTo>
                  <a:lnTo>
                    <a:pt x="33074" y="0"/>
                  </a:lnTo>
                </a:path>
              </a:pathLst>
            </a:custGeom>
            <a:ln w="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99542" y="4223326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00" y="10942"/>
                  </a:moveTo>
                  <a:lnTo>
                    <a:pt x="21900" y="16986"/>
                  </a:lnTo>
                  <a:lnTo>
                    <a:pt x="16998" y="21885"/>
                  </a:lnTo>
                  <a:lnTo>
                    <a:pt x="10950" y="21885"/>
                  </a:lnTo>
                  <a:lnTo>
                    <a:pt x="4902" y="21885"/>
                  </a:lnTo>
                  <a:lnTo>
                    <a:pt x="0" y="16986"/>
                  </a:lnTo>
                  <a:lnTo>
                    <a:pt x="0" y="10942"/>
                  </a:lnTo>
                  <a:lnTo>
                    <a:pt x="0" y="4898"/>
                  </a:lnTo>
                  <a:lnTo>
                    <a:pt x="4902" y="0"/>
                  </a:lnTo>
                  <a:lnTo>
                    <a:pt x="10950" y="0"/>
                  </a:lnTo>
                  <a:lnTo>
                    <a:pt x="16998" y="0"/>
                  </a:lnTo>
                  <a:lnTo>
                    <a:pt x="21900" y="4898"/>
                  </a:lnTo>
                  <a:lnTo>
                    <a:pt x="21900" y="10942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21666" y="4305956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00" y="10942"/>
                  </a:moveTo>
                  <a:lnTo>
                    <a:pt x="21900" y="16986"/>
                  </a:lnTo>
                  <a:lnTo>
                    <a:pt x="16998" y="21885"/>
                  </a:lnTo>
                  <a:lnTo>
                    <a:pt x="10950" y="21885"/>
                  </a:lnTo>
                  <a:lnTo>
                    <a:pt x="4902" y="21885"/>
                  </a:lnTo>
                  <a:lnTo>
                    <a:pt x="0" y="16986"/>
                  </a:lnTo>
                  <a:lnTo>
                    <a:pt x="0" y="10942"/>
                  </a:lnTo>
                  <a:lnTo>
                    <a:pt x="0" y="4898"/>
                  </a:lnTo>
                  <a:lnTo>
                    <a:pt x="4902" y="0"/>
                  </a:lnTo>
                  <a:lnTo>
                    <a:pt x="10950" y="0"/>
                  </a:lnTo>
                  <a:lnTo>
                    <a:pt x="16998" y="0"/>
                  </a:lnTo>
                  <a:lnTo>
                    <a:pt x="21900" y="4898"/>
                  </a:lnTo>
                  <a:lnTo>
                    <a:pt x="21900" y="10942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77418" y="4372283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00" y="10942"/>
                  </a:moveTo>
                  <a:lnTo>
                    <a:pt x="21900" y="16986"/>
                  </a:lnTo>
                  <a:lnTo>
                    <a:pt x="16998" y="21885"/>
                  </a:lnTo>
                  <a:lnTo>
                    <a:pt x="10950" y="21885"/>
                  </a:lnTo>
                  <a:lnTo>
                    <a:pt x="4902" y="21885"/>
                  </a:lnTo>
                  <a:lnTo>
                    <a:pt x="0" y="16986"/>
                  </a:lnTo>
                  <a:lnTo>
                    <a:pt x="0" y="10942"/>
                  </a:lnTo>
                  <a:lnTo>
                    <a:pt x="0" y="4898"/>
                  </a:lnTo>
                  <a:lnTo>
                    <a:pt x="4902" y="0"/>
                  </a:lnTo>
                  <a:lnTo>
                    <a:pt x="10950" y="0"/>
                  </a:lnTo>
                  <a:lnTo>
                    <a:pt x="16998" y="0"/>
                  </a:lnTo>
                  <a:lnTo>
                    <a:pt x="21900" y="4898"/>
                  </a:lnTo>
                  <a:lnTo>
                    <a:pt x="21900" y="10942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4334" y="4173747"/>
              <a:ext cx="132715" cy="264795"/>
            </a:xfrm>
            <a:custGeom>
              <a:avLst/>
              <a:gdLst/>
              <a:ahLst/>
              <a:cxnLst/>
              <a:rect l="l" t="t" r="r" b="b"/>
              <a:pathLst>
                <a:path w="132715" h="264795">
                  <a:moveTo>
                    <a:pt x="33074" y="110098"/>
                  </a:moveTo>
                  <a:lnTo>
                    <a:pt x="0" y="88212"/>
                  </a:lnTo>
                  <a:lnTo>
                    <a:pt x="0" y="21885"/>
                  </a:lnTo>
                  <a:lnTo>
                    <a:pt x="33074" y="0"/>
                  </a:lnTo>
                  <a:lnTo>
                    <a:pt x="99223" y="39527"/>
                  </a:lnTo>
                  <a:lnTo>
                    <a:pt x="99223" y="82405"/>
                  </a:lnTo>
                  <a:lnTo>
                    <a:pt x="132298" y="101164"/>
                  </a:lnTo>
                  <a:lnTo>
                    <a:pt x="132298" y="133547"/>
                  </a:lnTo>
                  <a:lnTo>
                    <a:pt x="132298" y="165259"/>
                  </a:lnTo>
                  <a:lnTo>
                    <a:pt x="99223" y="187367"/>
                  </a:lnTo>
                  <a:lnTo>
                    <a:pt x="99223" y="226002"/>
                  </a:lnTo>
                  <a:lnTo>
                    <a:pt x="33074" y="264414"/>
                  </a:lnTo>
                  <a:lnTo>
                    <a:pt x="0" y="247888"/>
                  </a:lnTo>
                  <a:lnTo>
                    <a:pt x="0" y="133993"/>
                  </a:lnTo>
                </a:path>
              </a:pathLst>
            </a:custGeom>
            <a:ln w="896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77418" y="4278486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00" y="10942"/>
                  </a:moveTo>
                  <a:lnTo>
                    <a:pt x="21900" y="16986"/>
                  </a:lnTo>
                  <a:lnTo>
                    <a:pt x="16998" y="21885"/>
                  </a:lnTo>
                  <a:lnTo>
                    <a:pt x="10950" y="21885"/>
                  </a:lnTo>
                  <a:lnTo>
                    <a:pt x="4902" y="21885"/>
                  </a:lnTo>
                  <a:lnTo>
                    <a:pt x="0" y="16986"/>
                  </a:lnTo>
                  <a:lnTo>
                    <a:pt x="0" y="10942"/>
                  </a:lnTo>
                  <a:lnTo>
                    <a:pt x="0" y="4898"/>
                  </a:lnTo>
                  <a:lnTo>
                    <a:pt x="4902" y="0"/>
                  </a:lnTo>
                  <a:lnTo>
                    <a:pt x="10950" y="0"/>
                  </a:lnTo>
                  <a:lnTo>
                    <a:pt x="16998" y="0"/>
                  </a:lnTo>
                  <a:lnTo>
                    <a:pt x="21900" y="4898"/>
                  </a:lnTo>
                  <a:lnTo>
                    <a:pt x="21900" y="10942"/>
                  </a:lnTo>
                  <a:close/>
                </a:path>
              </a:pathLst>
            </a:custGeom>
            <a:ln w="89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261638" y="4477580"/>
            <a:ext cx="563245" cy="27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>
              <a:lnSpc>
                <a:spcPct val="100000"/>
              </a:lnSpc>
              <a:spcBef>
                <a:spcPts val="100"/>
              </a:spcBef>
            </a:pPr>
            <a:r>
              <a:rPr sz="800" spc="40" dirty="0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800" spc="35" dirty="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58095" y="4359207"/>
            <a:ext cx="24511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1115" marR="5080" indent="-19050">
              <a:lnSpc>
                <a:spcPts val="819"/>
              </a:lnSpc>
              <a:spcBef>
                <a:spcPts val="1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Label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423349" y="4304843"/>
            <a:ext cx="544195" cy="33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" algn="ctr">
              <a:lnSpc>
                <a:spcPts val="70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algn="ctr">
              <a:lnSpc>
                <a:spcPts val="825"/>
              </a:lnSpc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Aggregate</a:t>
            </a:r>
            <a:r>
              <a:rPr sz="7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prepare</a:t>
            </a:r>
            <a:r>
              <a:rPr sz="7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143610" y="4304843"/>
            <a:ext cx="577215" cy="33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ts val="70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algn="ctr">
              <a:lnSpc>
                <a:spcPts val="825"/>
              </a:lnSpc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Store</a:t>
            </a:r>
            <a:r>
              <a:rPr sz="700" spc="-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70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share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features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889360" y="4414072"/>
            <a:ext cx="36576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Auto</a:t>
            </a:r>
            <a:r>
              <a:rPr sz="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ML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3503379" y="4414072"/>
            <a:ext cx="35496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Spark/R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151422" y="4304843"/>
            <a:ext cx="291465" cy="33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>
              <a:lnSpc>
                <a:spcPts val="70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>
              <a:lnSpc>
                <a:spcPts val="825"/>
              </a:lnSpc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Detect</a:t>
            </a:r>
            <a:endParaRPr sz="700">
              <a:latin typeface="Trebuchet MS"/>
              <a:cs typeface="Trebuchet MS"/>
            </a:endParaRPr>
          </a:p>
          <a:p>
            <a:pPr marL="64769">
              <a:lnSpc>
                <a:spcPct val="100000"/>
              </a:lnSpc>
              <a:spcBef>
                <a:spcPts val="70"/>
              </a:spcBef>
            </a:pP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bias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649242" y="4359207"/>
            <a:ext cx="47879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5400" marR="5080" indent="-13335">
              <a:lnSpc>
                <a:spcPts val="819"/>
              </a:lnSpc>
              <a:spcBef>
                <a:spcPts val="14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Visualize</a:t>
            </a:r>
            <a:r>
              <a:rPr sz="7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notebooks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376224" y="4359207"/>
            <a:ext cx="42418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116839">
              <a:lnSpc>
                <a:spcPts val="819"/>
              </a:lnSpc>
              <a:spcBef>
                <a:spcPts val="140"/>
              </a:spcBef>
            </a:pP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Pick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algorithm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205877" y="4359207"/>
            <a:ext cx="320675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43815">
              <a:lnSpc>
                <a:spcPts val="819"/>
              </a:lnSpc>
              <a:spcBef>
                <a:spcPts val="1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Train models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807714" y="4359207"/>
            <a:ext cx="486409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128905">
              <a:lnSpc>
                <a:spcPts val="819"/>
              </a:lnSpc>
              <a:spcBef>
                <a:spcPts val="140"/>
              </a:spcBef>
            </a:pPr>
            <a:r>
              <a:rPr sz="700" spc="-20" dirty="0">
                <a:solidFill>
                  <a:srgbClr val="FFFFFF"/>
                </a:solidFill>
                <a:latin typeface="Trebuchet MS"/>
                <a:cs typeface="Trebuchet MS"/>
              </a:rPr>
              <a:t>Tune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parameters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452859" y="4304843"/>
            <a:ext cx="379095" cy="33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" algn="ctr">
              <a:lnSpc>
                <a:spcPts val="70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algn="ctr">
              <a:lnSpc>
                <a:spcPts val="825"/>
              </a:lnSpc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Debug</a:t>
            </a:r>
            <a:r>
              <a:rPr sz="700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5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endParaRPr sz="700">
              <a:latin typeface="Trebuchet MS"/>
              <a:cs typeface="Trebuchet MS"/>
            </a:endParaRPr>
          </a:p>
          <a:p>
            <a:pPr marL="635" algn="ctr">
              <a:lnSpc>
                <a:spcPct val="100000"/>
              </a:lnSpc>
              <a:spcBef>
                <a:spcPts val="7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profile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61102" y="4359207"/>
            <a:ext cx="46990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30480">
              <a:lnSpc>
                <a:spcPts val="819"/>
              </a:lnSpc>
              <a:spcBef>
                <a:spcPts val="140"/>
              </a:spcBef>
            </a:pP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Deploy</a:t>
            </a:r>
            <a:r>
              <a:rPr sz="700" spc="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2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production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8734136" y="4359207"/>
            <a:ext cx="44069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indent="46990">
              <a:lnSpc>
                <a:spcPts val="819"/>
              </a:lnSpc>
              <a:spcBef>
                <a:spcPts val="1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Manage</a:t>
            </a:r>
            <a:r>
              <a:rPr sz="700" spc="5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 monitor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9414012" y="4356659"/>
            <a:ext cx="2647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>
              <a:lnSpc>
                <a:spcPts val="72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9900"/>
                </a:solidFill>
                <a:latin typeface="Trebuchet MS"/>
                <a:cs typeface="Trebuchet MS"/>
              </a:rPr>
              <a:t>NEW</a:t>
            </a:r>
            <a:endParaRPr sz="600">
              <a:latin typeface="Trebuchet MS"/>
              <a:cs typeface="Trebuchet MS"/>
            </a:endParaRPr>
          </a:p>
          <a:p>
            <a:pPr marL="12700">
              <a:lnSpc>
                <a:spcPts val="840"/>
              </a:lnSpc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CI/CD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0014646" y="4359207"/>
            <a:ext cx="320040" cy="2362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6670" marR="5080" indent="-14604">
              <a:lnSpc>
                <a:spcPts val="819"/>
              </a:lnSpc>
              <a:spcBef>
                <a:spcPts val="140"/>
              </a:spcBef>
            </a:pP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Human review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1294653" y="4086050"/>
            <a:ext cx="8575040" cy="965200"/>
            <a:chOff x="1294653" y="4086050"/>
            <a:chExt cx="8575040" cy="965200"/>
          </a:xfrm>
        </p:grpSpPr>
        <p:sp>
          <p:nvSpPr>
            <p:cNvPr id="123" name="object 123"/>
            <p:cNvSpPr/>
            <p:nvPr/>
          </p:nvSpPr>
          <p:spPr>
            <a:xfrm>
              <a:off x="1298145" y="4089543"/>
              <a:ext cx="8568055" cy="718185"/>
            </a:xfrm>
            <a:custGeom>
              <a:avLst/>
              <a:gdLst/>
              <a:ahLst/>
              <a:cxnLst/>
              <a:rect l="l" t="t" r="r" b="b"/>
              <a:pathLst>
                <a:path w="8568055" h="718185">
                  <a:moveTo>
                    <a:pt x="0" y="0"/>
                  </a:moveTo>
                  <a:lnTo>
                    <a:pt x="8567815" y="0"/>
                  </a:lnTo>
                  <a:lnTo>
                    <a:pt x="8567815" y="717623"/>
                  </a:lnTo>
                  <a:lnTo>
                    <a:pt x="0" y="717623"/>
                  </a:lnTo>
                  <a:lnTo>
                    <a:pt x="0" y="0"/>
                  </a:lnTo>
                  <a:close/>
                </a:path>
              </a:pathLst>
            </a:custGeom>
            <a:ln w="671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720910" y="4968262"/>
              <a:ext cx="7851376" cy="8957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386329" y="4914295"/>
              <a:ext cx="2515870" cy="137160"/>
            </a:xfrm>
            <a:custGeom>
              <a:avLst/>
              <a:gdLst/>
              <a:ahLst/>
              <a:cxnLst/>
              <a:rect l="l" t="t" r="r" b="b"/>
              <a:pathLst>
                <a:path w="2515870" h="137160">
                  <a:moveTo>
                    <a:pt x="2515612" y="0"/>
                  </a:moveTo>
                  <a:lnTo>
                    <a:pt x="0" y="0"/>
                  </a:lnTo>
                  <a:lnTo>
                    <a:pt x="0" y="136740"/>
                  </a:lnTo>
                  <a:lnTo>
                    <a:pt x="2515612" y="136740"/>
                  </a:lnTo>
                  <a:lnTo>
                    <a:pt x="2515612" y="0"/>
                  </a:lnTo>
                  <a:close/>
                </a:path>
              </a:pathLst>
            </a:custGeom>
            <a:solidFill>
              <a:srgbClr val="2E37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703652" y="4732285"/>
              <a:ext cx="1849120" cy="128270"/>
            </a:xfrm>
            <a:custGeom>
              <a:avLst/>
              <a:gdLst/>
              <a:ahLst/>
              <a:cxnLst/>
              <a:rect l="l" t="t" r="r" b="b"/>
              <a:pathLst>
                <a:path w="1849120" h="128270">
                  <a:moveTo>
                    <a:pt x="1848835" y="0"/>
                  </a:moveTo>
                  <a:lnTo>
                    <a:pt x="0" y="0"/>
                  </a:lnTo>
                  <a:lnTo>
                    <a:pt x="0" y="128059"/>
                  </a:lnTo>
                  <a:lnTo>
                    <a:pt x="1848835" y="128059"/>
                  </a:lnTo>
                  <a:lnTo>
                    <a:pt x="1848835" y="0"/>
                  </a:lnTo>
                  <a:close/>
                </a:path>
              </a:pathLst>
            </a:custGeom>
            <a:solidFill>
              <a:srgbClr val="2C3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/>
          <p:nvPr/>
        </p:nvSpPr>
        <p:spPr>
          <a:xfrm>
            <a:off x="4759807" y="4724967"/>
            <a:ext cx="176783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" algn="ctr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F19C39"/>
                </a:solidFill>
                <a:latin typeface="Trebuchet MS"/>
                <a:cs typeface="Trebuchet MS"/>
              </a:rPr>
              <a:t>NEW:</a:t>
            </a:r>
            <a:r>
              <a:rPr sz="700" spc="70" dirty="0">
                <a:solidFill>
                  <a:srgbClr val="F19C39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r>
              <a:rPr sz="700" spc="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JumpStart</a:t>
            </a:r>
            <a:endParaRPr sz="7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sz="700" dirty="0">
                <a:solidFill>
                  <a:srgbClr val="FF9900"/>
                </a:solidFill>
                <a:latin typeface="Trebuchet MS"/>
                <a:cs typeface="Trebuchet MS"/>
              </a:rPr>
              <a:t>NEW:</a:t>
            </a:r>
            <a:r>
              <a:rPr sz="700" spc="55" dirty="0">
                <a:solidFill>
                  <a:srgbClr val="FF9900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Model</a:t>
            </a:r>
            <a:r>
              <a:rPr sz="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management</a:t>
            </a:r>
            <a:r>
              <a:rPr sz="700" spc="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7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dirty="0">
                <a:solidFill>
                  <a:srgbClr val="FFFFFF"/>
                </a:solidFill>
                <a:latin typeface="Trebuchet MS"/>
                <a:cs typeface="Trebuchet MS"/>
              </a:rPr>
              <a:t>edge</a:t>
            </a:r>
            <a:r>
              <a:rPr sz="700" spc="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700" spc="-10" dirty="0">
                <a:solidFill>
                  <a:srgbClr val="FFFFFF"/>
                </a:solidFill>
                <a:latin typeface="Trebuchet MS"/>
                <a:cs typeface="Trebuchet MS"/>
              </a:rPr>
              <a:t>devices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1686560" y="4018435"/>
            <a:ext cx="7919084" cy="1006475"/>
            <a:chOff x="1686560" y="4018435"/>
            <a:chExt cx="7919084" cy="1006475"/>
          </a:xfrm>
        </p:grpSpPr>
        <p:pic>
          <p:nvPicPr>
            <p:cNvPr id="129" name="object 12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686560" y="4863083"/>
              <a:ext cx="70104" cy="152400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1720909" y="4882052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4">
                  <a:moveTo>
                    <a:pt x="0" y="90690"/>
                  </a:moveTo>
                  <a:lnTo>
                    <a:pt x="0" y="0"/>
                  </a:lnTo>
                </a:path>
              </a:pathLst>
            </a:custGeom>
            <a:ln w="8962">
              <a:solidFill>
                <a:srgbClr val="EC69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38207" y="4869179"/>
              <a:ext cx="67055" cy="155448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9572285" y="4890317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h="90804">
                  <a:moveTo>
                    <a:pt x="0" y="90690"/>
                  </a:moveTo>
                  <a:lnTo>
                    <a:pt x="0" y="0"/>
                  </a:lnTo>
                </a:path>
              </a:pathLst>
            </a:custGeom>
            <a:ln w="896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797406" y="4018435"/>
              <a:ext cx="1647825" cy="156845"/>
            </a:xfrm>
            <a:custGeom>
              <a:avLst/>
              <a:gdLst/>
              <a:ahLst/>
              <a:cxnLst/>
              <a:rect l="l" t="t" r="r" b="b"/>
              <a:pathLst>
                <a:path w="1647825" h="156845">
                  <a:moveTo>
                    <a:pt x="1647316" y="0"/>
                  </a:moveTo>
                  <a:lnTo>
                    <a:pt x="0" y="0"/>
                  </a:lnTo>
                  <a:lnTo>
                    <a:pt x="0" y="156367"/>
                  </a:lnTo>
                  <a:lnTo>
                    <a:pt x="1647316" y="156367"/>
                  </a:lnTo>
                  <a:lnTo>
                    <a:pt x="1647316" y="0"/>
                  </a:lnTo>
                  <a:close/>
                </a:path>
              </a:pathLst>
            </a:custGeom>
            <a:solidFill>
              <a:srgbClr val="2C3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4941759" y="4001593"/>
            <a:ext cx="13595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solidFill>
                  <a:srgbClr val="FFFFFF"/>
                </a:solidFill>
                <a:latin typeface="Trebuchet MS"/>
                <a:cs typeface="Trebuchet MS"/>
              </a:rPr>
              <a:t>SAGEMAKER</a:t>
            </a:r>
            <a:r>
              <a:rPr sz="900" b="1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10" dirty="0">
                <a:solidFill>
                  <a:srgbClr val="FFFFFF"/>
                </a:solidFill>
                <a:latin typeface="Trebuchet MS"/>
                <a:cs typeface="Trebuchet MS"/>
              </a:rPr>
              <a:t>STUDIO</a:t>
            </a:r>
            <a:r>
              <a:rPr sz="900" b="1" spc="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00" b="1" spc="-25" dirty="0">
                <a:solidFill>
                  <a:srgbClr val="FFFFFF"/>
                </a:solidFill>
                <a:latin typeface="Trebuchet MS"/>
                <a:cs typeface="Trebuchet MS"/>
              </a:rPr>
              <a:t>IDE</a:t>
            </a:r>
            <a:endParaRPr sz="900">
              <a:latin typeface="Trebuchet MS"/>
              <a:cs typeface="Trebuchet MS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196462" y="1620297"/>
            <a:ext cx="10277475" cy="4646930"/>
            <a:chOff x="196462" y="1620297"/>
            <a:chExt cx="10277475" cy="4646930"/>
          </a:xfrm>
        </p:grpSpPr>
        <p:sp>
          <p:nvSpPr>
            <p:cNvPr id="136" name="object 136"/>
            <p:cNvSpPr/>
            <p:nvPr/>
          </p:nvSpPr>
          <p:spPr>
            <a:xfrm>
              <a:off x="206539" y="4981007"/>
              <a:ext cx="10246995" cy="1276350"/>
            </a:xfrm>
            <a:custGeom>
              <a:avLst/>
              <a:gdLst/>
              <a:ahLst/>
              <a:cxnLst/>
              <a:rect l="l" t="t" r="r" b="b"/>
              <a:pathLst>
                <a:path w="10246995" h="1276350">
                  <a:moveTo>
                    <a:pt x="0" y="212675"/>
                  </a:moveTo>
                  <a:lnTo>
                    <a:pt x="5620" y="163910"/>
                  </a:lnTo>
                  <a:lnTo>
                    <a:pt x="21631" y="119145"/>
                  </a:lnTo>
                  <a:lnTo>
                    <a:pt x="46753" y="79657"/>
                  </a:lnTo>
                  <a:lnTo>
                    <a:pt x="79711" y="46722"/>
                  </a:lnTo>
                  <a:lnTo>
                    <a:pt x="119226" y="21616"/>
                  </a:lnTo>
                  <a:lnTo>
                    <a:pt x="164021" y="5616"/>
                  </a:lnTo>
                  <a:lnTo>
                    <a:pt x="212818" y="0"/>
                  </a:lnTo>
                  <a:lnTo>
                    <a:pt x="10033687" y="0"/>
                  </a:lnTo>
                  <a:lnTo>
                    <a:pt x="10082485" y="5616"/>
                  </a:lnTo>
                  <a:lnTo>
                    <a:pt x="10127280" y="21616"/>
                  </a:lnTo>
                  <a:lnTo>
                    <a:pt x="10166795" y="46722"/>
                  </a:lnTo>
                  <a:lnTo>
                    <a:pt x="10199753" y="79657"/>
                  </a:lnTo>
                  <a:lnTo>
                    <a:pt x="10224875" y="119145"/>
                  </a:lnTo>
                  <a:lnTo>
                    <a:pt x="10240886" y="163910"/>
                  </a:lnTo>
                  <a:lnTo>
                    <a:pt x="10246506" y="212675"/>
                  </a:lnTo>
                  <a:lnTo>
                    <a:pt x="10246506" y="1063331"/>
                  </a:lnTo>
                  <a:lnTo>
                    <a:pt x="10240886" y="1112095"/>
                  </a:lnTo>
                  <a:lnTo>
                    <a:pt x="10224875" y="1156859"/>
                  </a:lnTo>
                  <a:lnTo>
                    <a:pt x="10199753" y="1196348"/>
                  </a:lnTo>
                  <a:lnTo>
                    <a:pt x="10166795" y="1229283"/>
                  </a:lnTo>
                  <a:lnTo>
                    <a:pt x="10127280" y="1254389"/>
                  </a:lnTo>
                  <a:lnTo>
                    <a:pt x="10082485" y="1270389"/>
                  </a:lnTo>
                  <a:lnTo>
                    <a:pt x="10033687" y="1276006"/>
                  </a:lnTo>
                  <a:lnTo>
                    <a:pt x="212818" y="1276006"/>
                  </a:lnTo>
                  <a:lnTo>
                    <a:pt x="164021" y="1270389"/>
                  </a:lnTo>
                  <a:lnTo>
                    <a:pt x="119226" y="1254389"/>
                  </a:lnTo>
                  <a:lnTo>
                    <a:pt x="79711" y="1229283"/>
                  </a:lnTo>
                  <a:lnTo>
                    <a:pt x="46753" y="1196348"/>
                  </a:lnTo>
                  <a:lnTo>
                    <a:pt x="21631" y="1156859"/>
                  </a:lnTo>
                  <a:lnTo>
                    <a:pt x="5620" y="1112095"/>
                  </a:lnTo>
                  <a:lnTo>
                    <a:pt x="0" y="1063331"/>
                  </a:lnTo>
                  <a:lnTo>
                    <a:pt x="0" y="212675"/>
                  </a:lnTo>
                  <a:close/>
                </a:path>
              </a:pathLst>
            </a:custGeom>
            <a:ln w="2015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217094" y="3677051"/>
              <a:ext cx="10246995" cy="1276350"/>
            </a:xfrm>
            <a:custGeom>
              <a:avLst/>
              <a:gdLst/>
              <a:ahLst/>
              <a:cxnLst/>
              <a:rect l="l" t="t" r="r" b="b"/>
              <a:pathLst>
                <a:path w="10246995" h="1276350">
                  <a:moveTo>
                    <a:pt x="0" y="212675"/>
                  </a:moveTo>
                  <a:lnTo>
                    <a:pt x="5620" y="163910"/>
                  </a:lnTo>
                  <a:lnTo>
                    <a:pt x="21631" y="119145"/>
                  </a:lnTo>
                  <a:lnTo>
                    <a:pt x="46753" y="79657"/>
                  </a:lnTo>
                  <a:lnTo>
                    <a:pt x="79711" y="46722"/>
                  </a:lnTo>
                  <a:lnTo>
                    <a:pt x="119226" y="21616"/>
                  </a:lnTo>
                  <a:lnTo>
                    <a:pt x="164021" y="5616"/>
                  </a:lnTo>
                  <a:lnTo>
                    <a:pt x="212819" y="0"/>
                  </a:lnTo>
                  <a:lnTo>
                    <a:pt x="10033690" y="0"/>
                  </a:lnTo>
                  <a:lnTo>
                    <a:pt x="10082488" y="5616"/>
                  </a:lnTo>
                  <a:lnTo>
                    <a:pt x="10127283" y="21616"/>
                  </a:lnTo>
                  <a:lnTo>
                    <a:pt x="10166798" y="46722"/>
                  </a:lnTo>
                  <a:lnTo>
                    <a:pt x="10199755" y="79657"/>
                  </a:lnTo>
                  <a:lnTo>
                    <a:pt x="10224878" y="119145"/>
                  </a:lnTo>
                  <a:lnTo>
                    <a:pt x="10240889" y="163910"/>
                  </a:lnTo>
                  <a:lnTo>
                    <a:pt x="10246509" y="212675"/>
                  </a:lnTo>
                  <a:lnTo>
                    <a:pt x="10246509" y="1063331"/>
                  </a:lnTo>
                  <a:lnTo>
                    <a:pt x="10240889" y="1112095"/>
                  </a:lnTo>
                  <a:lnTo>
                    <a:pt x="10224878" y="1156859"/>
                  </a:lnTo>
                  <a:lnTo>
                    <a:pt x="10199755" y="1196348"/>
                  </a:lnTo>
                  <a:lnTo>
                    <a:pt x="10166798" y="1229283"/>
                  </a:lnTo>
                  <a:lnTo>
                    <a:pt x="10127283" y="1254389"/>
                  </a:lnTo>
                  <a:lnTo>
                    <a:pt x="10082488" y="1270389"/>
                  </a:lnTo>
                  <a:lnTo>
                    <a:pt x="10033690" y="1276006"/>
                  </a:lnTo>
                  <a:lnTo>
                    <a:pt x="212819" y="1276006"/>
                  </a:lnTo>
                  <a:lnTo>
                    <a:pt x="164021" y="1270389"/>
                  </a:lnTo>
                  <a:lnTo>
                    <a:pt x="119226" y="1254389"/>
                  </a:lnTo>
                  <a:lnTo>
                    <a:pt x="79711" y="1229283"/>
                  </a:lnTo>
                  <a:lnTo>
                    <a:pt x="46753" y="1196348"/>
                  </a:lnTo>
                  <a:lnTo>
                    <a:pt x="21631" y="1156859"/>
                  </a:lnTo>
                  <a:lnTo>
                    <a:pt x="5620" y="1112095"/>
                  </a:lnTo>
                  <a:lnTo>
                    <a:pt x="0" y="1063331"/>
                  </a:lnTo>
                  <a:lnTo>
                    <a:pt x="0" y="212675"/>
                  </a:lnTo>
                  <a:close/>
                </a:path>
              </a:pathLst>
            </a:custGeom>
            <a:ln w="2015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206539" y="1630373"/>
              <a:ext cx="10257155" cy="2093595"/>
            </a:xfrm>
            <a:custGeom>
              <a:avLst/>
              <a:gdLst/>
              <a:ahLst/>
              <a:cxnLst/>
              <a:rect l="l" t="t" r="r" b="b"/>
              <a:pathLst>
                <a:path w="10257155" h="2093595">
                  <a:moveTo>
                    <a:pt x="0" y="348911"/>
                  </a:moveTo>
                  <a:lnTo>
                    <a:pt x="3187" y="301566"/>
                  </a:lnTo>
                  <a:lnTo>
                    <a:pt x="12471" y="256157"/>
                  </a:lnTo>
                  <a:lnTo>
                    <a:pt x="27437" y="213099"/>
                  </a:lnTo>
                  <a:lnTo>
                    <a:pt x="47669" y="172809"/>
                  </a:lnTo>
                  <a:lnTo>
                    <a:pt x="72749" y="135702"/>
                  </a:lnTo>
                  <a:lnTo>
                    <a:pt x="102263" y="102193"/>
                  </a:lnTo>
                  <a:lnTo>
                    <a:pt x="135794" y="72700"/>
                  </a:lnTo>
                  <a:lnTo>
                    <a:pt x="172926" y="47636"/>
                  </a:lnTo>
                  <a:lnTo>
                    <a:pt x="213244" y="27419"/>
                  </a:lnTo>
                  <a:lnTo>
                    <a:pt x="256331" y="12463"/>
                  </a:lnTo>
                  <a:lnTo>
                    <a:pt x="301771" y="3185"/>
                  </a:lnTo>
                  <a:lnTo>
                    <a:pt x="349148" y="0"/>
                  </a:lnTo>
                  <a:lnTo>
                    <a:pt x="9907915" y="0"/>
                  </a:lnTo>
                  <a:lnTo>
                    <a:pt x="9955293" y="3185"/>
                  </a:lnTo>
                  <a:lnTo>
                    <a:pt x="10000733" y="12463"/>
                  </a:lnTo>
                  <a:lnTo>
                    <a:pt x="10043820" y="27419"/>
                  </a:lnTo>
                  <a:lnTo>
                    <a:pt x="10084137" y="47636"/>
                  </a:lnTo>
                  <a:lnTo>
                    <a:pt x="10121270" y="72700"/>
                  </a:lnTo>
                  <a:lnTo>
                    <a:pt x="10154801" y="102193"/>
                  </a:lnTo>
                  <a:lnTo>
                    <a:pt x="10184315" y="135702"/>
                  </a:lnTo>
                  <a:lnTo>
                    <a:pt x="10209395" y="172809"/>
                  </a:lnTo>
                  <a:lnTo>
                    <a:pt x="10229626" y="213099"/>
                  </a:lnTo>
                  <a:lnTo>
                    <a:pt x="10244592" y="256157"/>
                  </a:lnTo>
                  <a:lnTo>
                    <a:pt x="10253877" y="301566"/>
                  </a:lnTo>
                  <a:lnTo>
                    <a:pt x="10257064" y="348911"/>
                  </a:lnTo>
                  <a:lnTo>
                    <a:pt x="10257064" y="1744524"/>
                  </a:lnTo>
                  <a:lnTo>
                    <a:pt x="10253877" y="1791869"/>
                  </a:lnTo>
                  <a:lnTo>
                    <a:pt x="10244592" y="1837278"/>
                  </a:lnTo>
                  <a:lnTo>
                    <a:pt x="10229626" y="1880336"/>
                  </a:lnTo>
                  <a:lnTo>
                    <a:pt x="10209395" y="1920626"/>
                  </a:lnTo>
                  <a:lnTo>
                    <a:pt x="10184315" y="1957733"/>
                  </a:lnTo>
                  <a:lnTo>
                    <a:pt x="10154801" y="1991242"/>
                  </a:lnTo>
                  <a:lnTo>
                    <a:pt x="10121270" y="2020735"/>
                  </a:lnTo>
                  <a:lnTo>
                    <a:pt x="10084137" y="2045799"/>
                  </a:lnTo>
                  <a:lnTo>
                    <a:pt x="10043820" y="2066016"/>
                  </a:lnTo>
                  <a:lnTo>
                    <a:pt x="10000733" y="2080972"/>
                  </a:lnTo>
                  <a:lnTo>
                    <a:pt x="9955293" y="2090250"/>
                  </a:lnTo>
                  <a:lnTo>
                    <a:pt x="9907915" y="2093435"/>
                  </a:lnTo>
                  <a:lnTo>
                    <a:pt x="349148" y="2093435"/>
                  </a:lnTo>
                  <a:lnTo>
                    <a:pt x="301771" y="2090250"/>
                  </a:lnTo>
                  <a:lnTo>
                    <a:pt x="256331" y="2080972"/>
                  </a:lnTo>
                  <a:lnTo>
                    <a:pt x="213244" y="2066016"/>
                  </a:lnTo>
                  <a:lnTo>
                    <a:pt x="172926" y="2045799"/>
                  </a:lnTo>
                  <a:lnTo>
                    <a:pt x="135794" y="2020735"/>
                  </a:lnTo>
                  <a:lnTo>
                    <a:pt x="102263" y="1991242"/>
                  </a:lnTo>
                  <a:lnTo>
                    <a:pt x="72749" y="1957733"/>
                  </a:lnTo>
                  <a:lnTo>
                    <a:pt x="47669" y="1920626"/>
                  </a:lnTo>
                  <a:lnTo>
                    <a:pt x="27437" y="1880336"/>
                  </a:lnTo>
                  <a:lnTo>
                    <a:pt x="12471" y="1837278"/>
                  </a:lnTo>
                  <a:lnTo>
                    <a:pt x="3187" y="1791869"/>
                  </a:lnTo>
                  <a:lnTo>
                    <a:pt x="0" y="1744524"/>
                  </a:lnTo>
                  <a:lnTo>
                    <a:pt x="0" y="348911"/>
                  </a:lnTo>
                  <a:close/>
                </a:path>
              </a:pathLst>
            </a:custGeom>
            <a:ln w="20152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2021,</a:t>
            </a:r>
            <a:r>
              <a:rPr spc="-5" dirty="0"/>
              <a:t> </a:t>
            </a:r>
            <a:r>
              <a:rPr dirty="0"/>
              <a:t>Amazon</a:t>
            </a:r>
            <a:r>
              <a:rPr spc="-5" dirty="0"/>
              <a:t> </a:t>
            </a:r>
            <a:r>
              <a:rPr dirty="0"/>
              <a:t>Web </a:t>
            </a:r>
            <a:r>
              <a:rPr spc="-25" dirty="0"/>
              <a:t>Services,</a:t>
            </a:r>
            <a:r>
              <a:rPr spc="-5" dirty="0"/>
              <a:t> </a:t>
            </a:r>
            <a:r>
              <a:rPr spc="-35" dirty="0"/>
              <a:t>Inc.</a:t>
            </a:r>
            <a:r>
              <a:rPr dirty="0"/>
              <a:t> or</a:t>
            </a:r>
            <a:r>
              <a:rPr spc="-10" dirty="0"/>
              <a:t> its</a:t>
            </a:r>
            <a:r>
              <a:rPr dirty="0"/>
              <a:t> </a:t>
            </a:r>
            <a:r>
              <a:rPr spc="-10" dirty="0"/>
              <a:t>Affiliates.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564261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50" dirty="0"/>
              <a:t>Training</a:t>
            </a:r>
            <a:r>
              <a:rPr sz="4500" spc="-160" dirty="0"/>
              <a:t> </a:t>
            </a:r>
            <a:r>
              <a:rPr sz="4500" spc="-10" dirty="0"/>
              <a:t>observation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20" dirty="0"/>
              <a:t>Do</a:t>
            </a:r>
            <a:r>
              <a:rPr spc="-70" dirty="0"/>
              <a:t> </a:t>
            </a:r>
            <a:r>
              <a:rPr dirty="0"/>
              <a:t>you</a:t>
            </a:r>
            <a:r>
              <a:rPr spc="-75" dirty="0"/>
              <a:t> </a:t>
            </a:r>
            <a:r>
              <a:rPr spc="-10" dirty="0"/>
              <a:t>need</a:t>
            </a:r>
            <a:r>
              <a:rPr spc="-70" dirty="0"/>
              <a:t> </a:t>
            </a:r>
            <a:r>
              <a:rPr dirty="0"/>
              <a:t>more</a:t>
            </a:r>
            <a:r>
              <a:rPr spc="-80" dirty="0"/>
              <a:t> </a:t>
            </a:r>
            <a:r>
              <a:rPr dirty="0"/>
              <a:t>training</a:t>
            </a:r>
            <a:r>
              <a:rPr spc="-70" dirty="0"/>
              <a:t> </a:t>
            </a:r>
            <a:r>
              <a:rPr spc="-10" dirty="0"/>
              <a:t>time?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32691" y="1763294"/>
            <a:ext cx="3918043" cy="480942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5" dirty="0"/>
              <a:t>Why</a:t>
            </a:r>
            <a:r>
              <a:rPr spc="-75" dirty="0"/>
              <a:t> </a:t>
            </a:r>
            <a:r>
              <a:rPr spc="-40" dirty="0"/>
              <a:t>are</a:t>
            </a:r>
            <a:r>
              <a:rPr spc="-75" dirty="0"/>
              <a:t> </a:t>
            </a:r>
            <a:r>
              <a:rPr spc="-10" dirty="0"/>
              <a:t>the</a:t>
            </a:r>
            <a:r>
              <a:rPr spc="-75" dirty="0"/>
              <a:t> </a:t>
            </a:r>
            <a:r>
              <a:rPr dirty="0"/>
              <a:t>training</a:t>
            </a:r>
            <a:r>
              <a:rPr spc="-70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dirty="0"/>
              <a:t>evaluation</a:t>
            </a:r>
            <a:r>
              <a:rPr spc="-70" dirty="0"/>
              <a:t> </a:t>
            </a:r>
            <a:r>
              <a:rPr dirty="0"/>
              <a:t>lines</a:t>
            </a:r>
            <a:r>
              <a:rPr spc="-70" dirty="0"/>
              <a:t> </a:t>
            </a:r>
            <a:r>
              <a:rPr spc="-10" dirty="0"/>
              <a:t>separate?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350" y="2383637"/>
            <a:ext cx="2922343" cy="358719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90670" y="2211180"/>
            <a:ext cx="5775960" cy="601345"/>
            <a:chOff x="3690670" y="2211180"/>
            <a:chExt cx="5775960" cy="6013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92715" y="2211180"/>
              <a:ext cx="5773449" cy="2837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0670" y="2532523"/>
              <a:ext cx="5523514" cy="27964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691254" y="3467620"/>
            <a:ext cx="5664835" cy="601345"/>
            <a:chOff x="3691254" y="3467620"/>
            <a:chExt cx="5664835" cy="60134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1254" y="3467620"/>
              <a:ext cx="5664327" cy="28372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9949" y="3788964"/>
              <a:ext cx="4984395" cy="27964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693299" y="4728148"/>
            <a:ext cx="6120765" cy="898525"/>
            <a:chOff x="3693299" y="4728148"/>
            <a:chExt cx="6120765" cy="89852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3299" y="4728148"/>
              <a:ext cx="6015685" cy="279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9949" y="5045404"/>
              <a:ext cx="6103522" cy="2796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9949" y="5345980"/>
              <a:ext cx="3533549" cy="280224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60" dirty="0"/>
              <a:t>Is</a:t>
            </a:r>
            <a:r>
              <a:rPr spc="-25" dirty="0"/>
              <a:t> </a:t>
            </a:r>
            <a:r>
              <a:rPr dirty="0"/>
              <a:t>training</a:t>
            </a:r>
            <a:r>
              <a:rPr spc="-25" dirty="0"/>
              <a:t> </a:t>
            </a:r>
            <a:r>
              <a:rPr dirty="0"/>
              <a:t>not</a:t>
            </a:r>
            <a:r>
              <a:rPr spc="-20" dirty="0"/>
              <a:t> </a:t>
            </a:r>
            <a:r>
              <a:rPr spc="-10" dirty="0"/>
              <a:t>improving?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9002" y="1818722"/>
            <a:ext cx="3822693" cy="46872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Are</a:t>
            </a:r>
            <a:r>
              <a:rPr spc="-120" dirty="0"/>
              <a:t> </a:t>
            </a:r>
            <a:r>
              <a:rPr dirty="0"/>
              <a:t>you</a:t>
            </a:r>
            <a:r>
              <a:rPr spc="-120" dirty="0"/>
              <a:t> </a:t>
            </a:r>
            <a:r>
              <a:rPr spc="-10" dirty="0"/>
              <a:t>overfitting?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4636" y="1880466"/>
            <a:ext cx="3651427" cy="44589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Additional</a:t>
            </a:r>
            <a:r>
              <a:rPr spc="195" dirty="0"/>
              <a:t> </a:t>
            </a:r>
            <a:r>
              <a:rPr spc="-25" dirty="0"/>
              <a:t>resources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8955" marR="5347335" indent="-516255">
              <a:lnSpc>
                <a:spcPct val="120000"/>
              </a:lnSpc>
              <a:spcBef>
                <a:spcPts val="100"/>
              </a:spcBef>
            </a:pPr>
            <a:r>
              <a:rPr spc="130" dirty="0"/>
              <a:t>AWS</a:t>
            </a:r>
            <a:r>
              <a:rPr spc="-95" dirty="0"/>
              <a:t> </a:t>
            </a:r>
            <a:r>
              <a:rPr dirty="0"/>
              <a:t>DeepRacer</a:t>
            </a:r>
            <a:r>
              <a:rPr spc="-85" dirty="0"/>
              <a:t> </a:t>
            </a:r>
            <a:r>
              <a:rPr dirty="0"/>
              <a:t>Slack</a:t>
            </a:r>
            <a:r>
              <a:rPr spc="-90" dirty="0"/>
              <a:t> </a:t>
            </a:r>
            <a:r>
              <a:rPr spc="-10" dirty="0"/>
              <a:t>community 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2"/>
              </a:rPr>
              <a:t>http://join.deepracing.i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o/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pc="-10" dirty="0"/>
              <a:t>GitHub</a:t>
            </a:r>
          </a:p>
          <a:p>
            <a:pPr marL="12700" marR="1675130" indent="516255">
              <a:lnSpc>
                <a:spcPts val="2900"/>
              </a:lnSpc>
              <a:spcBef>
                <a:spcPts val="85"/>
              </a:spcBef>
            </a:pPr>
            <a:r>
              <a:rPr u="heavy" spc="-2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3"/>
              </a:rPr>
              <a:t>https://github.com/aws-</a:t>
            </a:r>
            <a:r>
              <a:rPr u="heavy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3"/>
              </a:rPr>
              <a:t>samples/aws-</a:t>
            </a:r>
            <a:r>
              <a:rPr u="heavy" spc="-3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3"/>
              </a:rPr>
              <a:t>deepracer-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3"/>
              </a:rPr>
              <a:t>workshop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s/</a:t>
            </a:r>
            <a:r>
              <a:rPr u="none" spc="-10" dirty="0">
                <a:solidFill>
                  <a:srgbClr val="00E0EA"/>
                </a:solidFill>
              </a:rPr>
              <a:t> </a:t>
            </a:r>
            <a:r>
              <a:rPr u="none" spc="-45" dirty="0"/>
              <a:t>Free</a:t>
            </a:r>
            <a:r>
              <a:rPr u="none" spc="-90" dirty="0"/>
              <a:t> </a:t>
            </a:r>
            <a:r>
              <a:rPr u="none" dirty="0"/>
              <a:t>video</a:t>
            </a:r>
            <a:r>
              <a:rPr u="none" spc="-85" dirty="0"/>
              <a:t> </a:t>
            </a:r>
            <a:r>
              <a:rPr u="none" spc="-10" dirty="0"/>
              <a:t>course</a:t>
            </a:r>
          </a:p>
          <a:p>
            <a:pPr marL="528955">
              <a:lnSpc>
                <a:spcPct val="100000"/>
              </a:lnSpc>
              <a:spcBef>
                <a:spcPts val="210"/>
              </a:spcBef>
            </a:pP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4"/>
              </a:rPr>
              <a:t>https://www.aws.training/Details/eLearning?id=3214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pc="-20" dirty="0"/>
              <a:t>Tips</a:t>
            </a:r>
          </a:p>
          <a:p>
            <a:pPr marL="12700" marR="3121025" indent="516255">
              <a:lnSpc>
                <a:spcPts val="2900"/>
              </a:lnSpc>
              <a:spcBef>
                <a:spcPts val="60"/>
              </a:spcBef>
            </a:pPr>
            <a:r>
              <a:rPr u="heavy" spc="-3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5"/>
              </a:rPr>
              <a:t>https://aws.amazon.com/deepracer/racing-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5"/>
              </a:rPr>
              <a:t>tip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s/</a:t>
            </a:r>
            <a:r>
              <a:rPr u="none" spc="-10" dirty="0">
                <a:solidFill>
                  <a:srgbClr val="00E0EA"/>
                </a:solidFill>
              </a:rPr>
              <a:t> </a:t>
            </a:r>
            <a:r>
              <a:rPr u="none" dirty="0"/>
              <a:t>Reward</a:t>
            </a:r>
            <a:r>
              <a:rPr u="none" spc="-65" dirty="0"/>
              <a:t> </a:t>
            </a:r>
            <a:r>
              <a:rPr u="none" dirty="0"/>
              <a:t>function</a:t>
            </a:r>
            <a:r>
              <a:rPr u="none" spc="-55" dirty="0"/>
              <a:t> </a:t>
            </a:r>
            <a:r>
              <a:rPr u="none" spc="-10" dirty="0"/>
              <a:t>parameters</a:t>
            </a:r>
          </a:p>
          <a:p>
            <a:pPr marL="12700" marR="5080" indent="516255">
              <a:lnSpc>
                <a:spcPts val="2300"/>
              </a:lnSpc>
              <a:spcBef>
                <a:spcPts val="490"/>
              </a:spcBef>
            </a:pPr>
            <a:r>
              <a:rPr u="heavy" spc="-2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6"/>
              </a:rPr>
              <a:t>https://docs.aws.amazon.com/deepracer/latest/developerguide/deeprace</a:t>
            </a:r>
            <a:r>
              <a:rPr u="heavy" spc="-25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</a:rPr>
              <a:t>r-</a:t>
            </a:r>
            <a:r>
              <a:rPr u="none" spc="-25" dirty="0">
                <a:solidFill>
                  <a:srgbClr val="00E0EA"/>
                </a:solidFill>
              </a:rPr>
              <a:t> 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6"/>
              </a:rPr>
              <a:t>reward-</a:t>
            </a:r>
            <a:r>
              <a:rPr u="heavy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6"/>
              </a:rPr>
              <a:t>function-</a:t>
            </a:r>
            <a:r>
              <a:rPr u="heavy" spc="-10" dirty="0">
                <a:solidFill>
                  <a:srgbClr val="00E0EA"/>
                </a:solidFill>
                <a:uFill>
                  <a:solidFill>
                    <a:srgbClr val="00E0EA"/>
                  </a:solidFill>
                </a:uFill>
                <a:hlinkClick r:id="rId6"/>
              </a:rPr>
              <a:t>input.html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2858135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60" dirty="0"/>
              <a:t>Thank</a:t>
            </a:r>
            <a:r>
              <a:rPr sz="4500" spc="-160" dirty="0"/>
              <a:t> </a:t>
            </a:r>
            <a:r>
              <a:rPr sz="4500" spc="30" dirty="0"/>
              <a:t>you</a:t>
            </a:r>
            <a:endParaRPr sz="45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2984" y="1866700"/>
            <a:ext cx="3388902" cy="34538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5391" y="6266756"/>
            <a:ext cx="233362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©</a:t>
            </a:r>
            <a:r>
              <a:rPr sz="800" spc="-1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2021,</a:t>
            </a:r>
            <a:r>
              <a:rPr sz="800" spc="-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Amazon</a:t>
            </a:r>
            <a:r>
              <a:rPr sz="800" spc="-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Web </a:t>
            </a:r>
            <a:r>
              <a:rPr sz="800" spc="-25" dirty="0">
                <a:solidFill>
                  <a:srgbClr val="7F7F7F"/>
                </a:solidFill>
                <a:latin typeface="Trebuchet MS"/>
                <a:cs typeface="Trebuchet MS"/>
              </a:rPr>
              <a:t>Services,</a:t>
            </a:r>
            <a:r>
              <a:rPr sz="800" spc="-5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spc="-35" dirty="0">
                <a:solidFill>
                  <a:srgbClr val="7F7F7F"/>
                </a:solidFill>
                <a:latin typeface="Trebuchet MS"/>
                <a:cs typeface="Trebuchet MS"/>
              </a:rPr>
              <a:t>Inc.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 or</a:t>
            </a:r>
            <a:r>
              <a:rPr sz="800" spc="-10" dirty="0">
                <a:solidFill>
                  <a:srgbClr val="7F7F7F"/>
                </a:solidFill>
                <a:latin typeface="Trebuchet MS"/>
                <a:cs typeface="Trebuchet MS"/>
              </a:rPr>
              <a:t> its</a:t>
            </a:r>
            <a:r>
              <a:rPr sz="800" dirty="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sz="800" spc="-10" dirty="0">
                <a:solidFill>
                  <a:srgbClr val="7F7F7F"/>
                </a:solidFill>
                <a:latin typeface="Trebuchet MS"/>
                <a:cs typeface="Trebuchet MS"/>
              </a:rPr>
              <a:t>Affiliates.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99010" y="6187848"/>
            <a:ext cx="500380" cy="299085"/>
            <a:chOff x="9599010" y="6187848"/>
            <a:chExt cx="500380" cy="299085"/>
          </a:xfrm>
        </p:grpSpPr>
        <p:sp>
          <p:nvSpPr>
            <p:cNvPr id="4" name="object 4"/>
            <p:cNvSpPr/>
            <p:nvPr/>
          </p:nvSpPr>
          <p:spPr>
            <a:xfrm>
              <a:off x="9620029" y="6187848"/>
              <a:ext cx="458470" cy="156210"/>
            </a:xfrm>
            <a:custGeom>
              <a:avLst/>
              <a:gdLst/>
              <a:ahLst/>
              <a:cxnLst/>
              <a:rect l="l" t="t" r="r" b="b"/>
              <a:pathLst>
                <a:path w="458470" h="156210">
                  <a:moveTo>
                    <a:pt x="353354" y="123587"/>
                  </a:moveTo>
                  <a:lnTo>
                    <a:pt x="349862" y="123587"/>
                  </a:lnTo>
                  <a:lnTo>
                    <a:pt x="348603" y="125330"/>
                  </a:lnTo>
                  <a:lnTo>
                    <a:pt x="348603" y="138807"/>
                  </a:lnTo>
                  <a:lnTo>
                    <a:pt x="348940" y="140354"/>
                  </a:lnTo>
                  <a:lnTo>
                    <a:pt x="386576" y="155425"/>
                  </a:lnTo>
                  <a:lnTo>
                    <a:pt x="399526" y="156153"/>
                  </a:lnTo>
                  <a:lnTo>
                    <a:pt x="408059" y="156153"/>
                  </a:lnTo>
                  <a:lnTo>
                    <a:pt x="446711" y="139580"/>
                  </a:lnTo>
                  <a:lnTo>
                    <a:pt x="451206" y="133764"/>
                  </a:lnTo>
                  <a:lnTo>
                    <a:pt x="391182" y="133764"/>
                  </a:lnTo>
                  <a:lnTo>
                    <a:pt x="384585" y="133085"/>
                  </a:lnTo>
                  <a:lnTo>
                    <a:pt x="371394" y="130375"/>
                  </a:lnTo>
                  <a:lnTo>
                    <a:pt x="365285" y="128434"/>
                  </a:lnTo>
                  <a:lnTo>
                    <a:pt x="357913" y="125139"/>
                  </a:lnTo>
                  <a:lnTo>
                    <a:pt x="356505" y="124559"/>
                  </a:lnTo>
                  <a:lnTo>
                    <a:pt x="354371" y="123781"/>
                  </a:lnTo>
                  <a:lnTo>
                    <a:pt x="353354" y="123587"/>
                  </a:lnTo>
                  <a:close/>
                </a:path>
                <a:path w="458470" h="156210">
                  <a:moveTo>
                    <a:pt x="408738" y="0"/>
                  </a:moveTo>
                  <a:lnTo>
                    <a:pt x="397678" y="0"/>
                  </a:lnTo>
                  <a:lnTo>
                    <a:pt x="390695" y="974"/>
                  </a:lnTo>
                  <a:lnTo>
                    <a:pt x="351849" y="30488"/>
                  </a:lnTo>
                  <a:lnTo>
                    <a:pt x="350348" y="36639"/>
                  </a:lnTo>
                  <a:lnTo>
                    <a:pt x="350348" y="43618"/>
                  </a:lnTo>
                  <a:lnTo>
                    <a:pt x="369444" y="77497"/>
                  </a:lnTo>
                  <a:lnTo>
                    <a:pt x="409420" y="92180"/>
                  </a:lnTo>
                  <a:lnTo>
                    <a:pt x="417565" y="94896"/>
                  </a:lnTo>
                  <a:lnTo>
                    <a:pt x="423141" y="97805"/>
                  </a:lnTo>
                  <a:lnTo>
                    <a:pt x="429157" y="104006"/>
                  </a:lnTo>
                  <a:lnTo>
                    <a:pt x="430660" y="107882"/>
                  </a:lnTo>
                  <a:lnTo>
                    <a:pt x="430660" y="119323"/>
                  </a:lnTo>
                  <a:lnTo>
                    <a:pt x="427796" y="124559"/>
                  </a:lnTo>
                  <a:lnTo>
                    <a:pt x="416354" y="131923"/>
                  </a:lnTo>
                  <a:lnTo>
                    <a:pt x="408255" y="133764"/>
                  </a:lnTo>
                  <a:lnTo>
                    <a:pt x="451206" y="133764"/>
                  </a:lnTo>
                  <a:lnTo>
                    <a:pt x="456558" y="123248"/>
                  </a:lnTo>
                  <a:lnTo>
                    <a:pt x="458012" y="116802"/>
                  </a:lnTo>
                  <a:lnTo>
                    <a:pt x="458012" y="100904"/>
                  </a:lnTo>
                  <a:lnTo>
                    <a:pt x="424549" y="70370"/>
                  </a:lnTo>
                  <a:lnTo>
                    <a:pt x="392055" y="59903"/>
                  </a:lnTo>
                  <a:lnTo>
                    <a:pt x="385945" y="56849"/>
                  </a:lnTo>
                  <a:lnTo>
                    <a:pt x="379349" y="50453"/>
                  </a:lnTo>
                  <a:lnTo>
                    <a:pt x="377701" y="46526"/>
                  </a:lnTo>
                  <a:lnTo>
                    <a:pt x="377701" y="35091"/>
                  </a:lnTo>
                  <a:lnTo>
                    <a:pt x="380321" y="30147"/>
                  </a:lnTo>
                  <a:lnTo>
                    <a:pt x="390717" y="23991"/>
                  </a:lnTo>
                  <a:lnTo>
                    <a:pt x="390573" y="23991"/>
                  </a:lnTo>
                  <a:lnTo>
                    <a:pt x="398166" y="22391"/>
                  </a:lnTo>
                  <a:lnTo>
                    <a:pt x="449867" y="22391"/>
                  </a:lnTo>
                  <a:lnTo>
                    <a:pt x="449828" y="15267"/>
                  </a:lnTo>
                  <a:lnTo>
                    <a:pt x="412474" y="246"/>
                  </a:lnTo>
                  <a:lnTo>
                    <a:pt x="408738" y="0"/>
                  </a:lnTo>
                  <a:close/>
                </a:path>
                <a:path w="458470" h="156210">
                  <a:moveTo>
                    <a:pt x="449867" y="22391"/>
                  </a:moveTo>
                  <a:lnTo>
                    <a:pt x="407673" y="22391"/>
                  </a:lnTo>
                  <a:lnTo>
                    <a:pt x="416328" y="22791"/>
                  </a:lnTo>
                  <a:lnTo>
                    <a:pt x="424548" y="23991"/>
                  </a:lnTo>
                  <a:lnTo>
                    <a:pt x="432333" y="25990"/>
                  </a:lnTo>
                  <a:lnTo>
                    <a:pt x="439682" y="28788"/>
                  </a:lnTo>
                  <a:lnTo>
                    <a:pt x="442592" y="30147"/>
                  </a:lnTo>
                  <a:lnTo>
                    <a:pt x="444724" y="30824"/>
                  </a:lnTo>
                  <a:lnTo>
                    <a:pt x="448602" y="30824"/>
                  </a:lnTo>
                  <a:lnTo>
                    <a:pt x="449867" y="29079"/>
                  </a:lnTo>
                  <a:lnTo>
                    <a:pt x="449867" y="22391"/>
                  </a:lnTo>
                  <a:close/>
                </a:path>
                <a:path w="458470" h="156210">
                  <a:moveTo>
                    <a:pt x="159070" y="4362"/>
                  </a:moveTo>
                  <a:lnTo>
                    <a:pt x="136954" y="4362"/>
                  </a:lnTo>
                  <a:lnTo>
                    <a:pt x="135601" y="5721"/>
                  </a:lnTo>
                  <a:lnTo>
                    <a:pt x="135706" y="10083"/>
                  </a:lnTo>
                  <a:lnTo>
                    <a:pt x="136081" y="11827"/>
                  </a:lnTo>
                  <a:lnTo>
                    <a:pt x="137055" y="15121"/>
                  </a:lnTo>
                  <a:lnTo>
                    <a:pt x="175959" y="143359"/>
                  </a:lnTo>
                  <a:lnTo>
                    <a:pt x="176930" y="146657"/>
                  </a:lnTo>
                  <a:lnTo>
                    <a:pt x="177016" y="146948"/>
                  </a:lnTo>
                  <a:lnTo>
                    <a:pt x="178179" y="149130"/>
                  </a:lnTo>
                  <a:lnTo>
                    <a:pt x="180893" y="151260"/>
                  </a:lnTo>
                  <a:lnTo>
                    <a:pt x="183029" y="151791"/>
                  </a:lnTo>
                  <a:lnTo>
                    <a:pt x="203301" y="151791"/>
                  </a:lnTo>
                  <a:lnTo>
                    <a:pt x="205347" y="151260"/>
                  </a:lnTo>
                  <a:lnTo>
                    <a:pt x="205476" y="151260"/>
                  </a:lnTo>
                  <a:lnTo>
                    <a:pt x="208246" y="148884"/>
                  </a:lnTo>
                  <a:lnTo>
                    <a:pt x="209316" y="146657"/>
                  </a:lnTo>
                  <a:lnTo>
                    <a:pt x="215112" y="122422"/>
                  </a:lnTo>
                  <a:lnTo>
                    <a:pt x="193798" y="122422"/>
                  </a:lnTo>
                  <a:lnTo>
                    <a:pt x="165861" y="12504"/>
                  </a:lnTo>
                  <a:lnTo>
                    <a:pt x="165002" y="9596"/>
                  </a:lnTo>
                  <a:lnTo>
                    <a:pt x="164889" y="9211"/>
                  </a:lnTo>
                  <a:lnTo>
                    <a:pt x="163775" y="7029"/>
                  </a:lnTo>
                  <a:lnTo>
                    <a:pt x="161253" y="4898"/>
                  </a:lnTo>
                  <a:lnTo>
                    <a:pt x="159070" y="4362"/>
                  </a:lnTo>
                  <a:close/>
                </a:path>
                <a:path w="458470" h="156210">
                  <a:moveTo>
                    <a:pt x="258472" y="36348"/>
                  </a:moveTo>
                  <a:lnTo>
                    <a:pt x="235699" y="36348"/>
                  </a:lnTo>
                  <a:lnTo>
                    <a:pt x="261597" y="143359"/>
                  </a:lnTo>
                  <a:lnTo>
                    <a:pt x="262370" y="146657"/>
                  </a:lnTo>
                  <a:lnTo>
                    <a:pt x="263439" y="148884"/>
                  </a:lnTo>
                  <a:lnTo>
                    <a:pt x="266211" y="151260"/>
                  </a:lnTo>
                  <a:lnTo>
                    <a:pt x="266340" y="151260"/>
                  </a:lnTo>
                  <a:lnTo>
                    <a:pt x="268386" y="151791"/>
                  </a:lnTo>
                  <a:lnTo>
                    <a:pt x="288660" y="151791"/>
                  </a:lnTo>
                  <a:lnTo>
                    <a:pt x="290791" y="151260"/>
                  </a:lnTo>
                  <a:lnTo>
                    <a:pt x="293507" y="149130"/>
                  </a:lnTo>
                  <a:lnTo>
                    <a:pt x="294669" y="146948"/>
                  </a:lnTo>
                  <a:lnTo>
                    <a:pt x="295644" y="143649"/>
                  </a:lnTo>
                  <a:lnTo>
                    <a:pt x="301822" y="123876"/>
                  </a:lnTo>
                  <a:lnTo>
                    <a:pt x="279055" y="123876"/>
                  </a:lnTo>
                  <a:lnTo>
                    <a:pt x="258472" y="36348"/>
                  </a:lnTo>
                  <a:close/>
                </a:path>
                <a:path w="458470" h="156210">
                  <a:moveTo>
                    <a:pt x="335894" y="4362"/>
                  </a:moveTo>
                  <a:lnTo>
                    <a:pt x="314652" y="4362"/>
                  </a:lnTo>
                  <a:lnTo>
                    <a:pt x="312469" y="4898"/>
                  </a:lnTo>
                  <a:lnTo>
                    <a:pt x="309947" y="7029"/>
                  </a:lnTo>
                  <a:lnTo>
                    <a:pt x="308833" y="9211"/>
                  </a:lnTo>
                  <a:lnTo>
                    <a:pt x="307865" y="12504"/>
                  </a:lnTo>
                  <a:lnTo>
                    <a:pt x="279055" y="123876"/>
                  </a:lnTo>
                  <a:lnTo>
                    <a:pt x="301822" y="123876"/>
                  </a:lnTo>
                  <a:lnTo>
                    <a:pt x="335798" y="15121"/>
                  </a:lnTo>
                  <a:lnTo>
                    <a:pt x="336382" y="13376"/>
                  </a:lnTo>
                  <a:lnTo>
                    <a:pt x="336768" y="12023"/>
                  </a:lnTo>
                  <a:lnTo>
                    <a:pt x="337155" y="10083"/>
                  </a:lnTo>
                  <a:lnTo>
                    <a:pt x="337253" y="5721"/>
                  </a:lnTo>
                  <a:lnTo>
                    <a:pt x="335894" y="4362"/>
                  </a:lnTo>
                  <a:close/>
                </a:path>
                <a:path w="458470" h="156210">
                  <a:moveTo>
                    <a:pt x="246075" y="4362"/>
                  </a:moveTo>
                  <a:lnTo>
                    <a:pt x="226484" y="4362"/>
                  </a:lnTo>
                  <a:lnTo>
                    <a:pt x="224250" y="4898"/>
                  </a:lnTo>
                  <a:lnTo>
                    <a:pt x="221537" y="7029"/>
                  </a:lnTo>
                  <a:lnTo>
                    <a:pt x="220468" y="9211"/>
                  </a:lnTo>
                  <a:lnTo>
                    <a:pt x="193798" y="122422"/>
                  </a:lnTo>
                  <a:lnTo>
                    <a:pt x="215112" y="122422"/>
                  </a:lnTo>
                  <a:lnTo>
                    <a:pt x="235699" y="36348"/>
                  </a:lnTo>
                  <a:lnTo>
                    <a:pt x="258472" y="36348"/>
                  </a:lnTo>
                  <a:lnTo>
                    <a:pt x="252296" y="10083"/>
                  </a:lnTo>
                  <a:lnTo>
                    <a:pt x="252181" y="9596"/>
                  </a:lnTo>
                  <a:lnTo>
                    <a:pt x="252091" y="9211"/>
                  </a:lnTo>
                  <a:lnTo>
                    <a:pt x="251021" y="7029"/>
                  </a:lnTo>
                  <a:lnTo>
                    <a:pt x="248307" y="4898"/>
                  </a:lnTo>
                  <a:lnTo>
                    <a:pt x="246075" y="4362"/>
                  </a:lnTo>
                  <a:close/>
                </a:path>
                <a:path w="458470" h="156210">
                  <a:moveTo>
                    <a:pt x="61494" y="64555"/>
                  </a:moveTo>
                  <a:lnTo>
                    <a:pt x="55871" y="64555"/>
                  </a:lnTo>
                  <a:lnTo>
                    <a:pt x="43720" y="65364"/>
                  </a:lnTo>
                  <a:lnTo>
                    <a:pt x="8511" y="84484"/>
                  </a:lnTo>
                  <a:lnTo>
                    <a:pt x="0" y="111663"/>
                  </a:lnTo>
                  <a:lnTo>
                    <a:pt x="637" y="119614"/>
                  </a:lnTo>
                  <a:lnTo>
                    <a:pt x="763" y="121187"/>
                  </a:lnTo>
                  <a:lnTo>
                    <a:pt x="26625" y="152593"/>
                  </a:lnTo>
                  <a:lnTo>
                    <a:pt x="45394" y="155573"/>
                  </a:lnTo>
                  <a:lnTo>
                    <a:pt x="59470" y="154138"/>
                  </a:lnTo>
                  <a:lnTo>
                    <a:pt x="72309" y="149830"/>
                  </a:lnTo>
                  <a:lnTo>
                    <a:pt x="83912" y="142651"/>
                  </a:lnTo>
                  <a:lnTo>
                    <a:pt x="93078" y="133764"/>
                  </a:lnTo>
                  <a:lnTo>
                    <a:pt x="44811" y="133764"/>
                  </a:lnTo>
                  <a:lnTo>
                    <a:pt x="38991" y="131777"/>
                  </a:lnTo>
                  <a:lnTo>
                    <a:pt x="30845" y="123831"/>
                  </a:lnTo>
                  <a:lnTo>
                    <a:pt x="28807" y="117965"/>
                  </a:lnTo>
                  <a:lnTo>
                    <a:pt x="28807" y="101875"/>
                  </a:lnTo>
                  <a:lnTo>
                    <a:pt x="61690" y="84330"/>
                  </a:lnTo>
                  <a:lnTo>
                    <a:pt x="119887" y="84330"/>
                  </a:lnTo>
                  <a:lnTo>
                    <a:pt x="119887" y="69499"/>
                  </a:lnTo>
                  <a:lnTo>
                    <a:pt x="92534" y="69499"/>
                  </a:lnTo>
                  <a:lnTo>
                    <a:pt x="85937" y="67950"/>
                  </a:lnTo>
                  <a:lnTo>
                    <a:pt x="79585" y="66737"/>
                  </a:lnTo>
                  <a:lnTo>
                    <a:pt x="67364" y="64992"/>
                  </a:lnTo>
                  <a:lnTo>
                    <a:pt x="61494" y="64555"/>
                  </a:lnTo>
                  <a:close/>
                </a:path>
                <a:path w="458470" h="156210">
                  <a:moveTo>
                    <a:pt x="125732" y="132599"/>
                  </a:moveTo>
                  <a:lnTo>
                    <a:pt x="94279" y="132599"/>
                  </a:lnTo>
                  <a:lnTo>
                    <a:pt x="96025" y="136285"/>
                  </a:lnTo>
                  <a:lnTo>
                    <a:pt x="108539" y="152373"/>
                  </a:lnTo>
                  <a:lnTo>
                    <a:pt x="111640" y="152373"/>
                  </a:lnTo>
                  <a:lnTo>
                    <a:pt x="128327" y="140742"/>
                  </a:lnTo>
                  <a:lnTo>
                    <a:pt x="128327" y="137834"/>
                  </a:lnTo>
                  <a:lnTo>
                    <a:pt x="127935" y="136576"/>
                  </a:lnTo>
                  <a:lnTo>
                    <a:pt x="127162" y="135218"/>
                  </a:lnTo>
                  <a:lnTo>
                    <a:pt x="125810" y="132744"/>
                  </a:lnTo>
                  <a:lnTo>
                    <a:pt x="125732" y="132599"/>
                  </a:lnTo>
                  <a:close/>
                </a:path>
                <a:path w="458470" h="156210">
                  <a:moveTo>
                    <a:pt x="119887" y="84330"/>
                  </a:moveTo>
                  <a:lnTo>
                    <a:pt x="66732" y="84330"/>
                  </a:lnTo>
                  <a:lnTo>
                    <a:pt x="73102" y="84748"/>
                  </a:lnTo>
                  <a:lnTo>
                    <a:pt x="72529" y="84748"/>
                  </a:lnTo>
                  <a:lnTo>
                    <a:pt x="82590" y="86028"/>
                  </a:lnTo>
                  <a:lnTo>
                    <a:pt x="87683" y="86946"/>
                  </a:lnTo>
                  <a:lnTo>
                    <a:pt x="92534" y="88108"/>
                  </a:lnTo>
                  <a:lnTo>
                    <a:pt x="92438" y="101568"/>
                  </a:lnTo>
                  <a:lnTo>
                    <a:pt x="63531" y="132744"/>
                  </a:lnTo>
                  <a:lnTo>
                    <a:pt x="57807" y="133764"/>
                  </a:lnTo>
                  <a:lnTo>
                    <a:pt x="93078" y="133764"/>
                  </a:lnTo>
                  <a:lnTo>
                    <a:pt x="94279" y="132599"/>
                  </a:lnTo>
                  <a:lnTo>
                    <a:pt x="125732" y="132599"/>
                  </a:lnTo>
                  <a:lnTo>
                    <a:pt x="124833" y="130954"/>
                  </a:lnTo>
                  <a:lnTo>
                    <a:pt x="123037" y="126980"/>
                  </a:lnTo>
                  <a:lnTo>
                    <a:pt x="120515" y="119614"/>
                  </a:lnTo>
                  <a:lnTo>
                    <a:pt x="119887" y="114670"/>
                  </a:lnTo>
                  <a:lnTo>
                    <a:pt x="119887" y="84330"/>
                  </a:lnTo>
                  <a:close/>
                </a:path>
                <a:path w="458470" h="156210">
                  <a:moveTo>
                    <a:pt x="112954" y="22973"/>
                  </a:moveTo>
                  <a:lnTo>
                    <a:pt x="57617" y="22973"/>
                  </a:lnTo>
                  <a:lnTo>
                    <a:pt x="66510" y="23455"/>
                  </a:lnTo>
                  <a:lnTo>
                    <a:pt x="73984" y="24900"/>
                  </a:lnTo>
                  <a:lnTo>
                    <a:pt x="92534" y="57285"/>
                  </a:lnTo>
                  <a:lnTo>
                    <a:pt x="92534" y="69499"/>
                  </a:lnTo>
                  <a:lnTo>
                    <a:pt x="119887" y="69499"/>
                  </a:lnTo>
                  <a:lnTo>
                    <a:pt x="119887" y="54377"/>
                  </a:lnTo>
                  <a:lnTo>
                    <a:pt x="119023" y="41575"/>
                  </a:lnTo>
                  <a:lnTo>
                    <a:pt x="116507" y="30824"/>
                  </a:lnTo>
                  <a:lnTo>
                    <a:pt x="116430" y="30498"/>
                  </a:lnTo>
                  <a:lnTo>
                    <a:pt x="112954" y="22973"/>
                  </a:lnTo>
                  <a:close/>
                </a:path>
                <a:path w="458470" h="156210">
                  <a:moveTo>
                    <a:pt x="62561" y="0"/>
                  </a:moveTo>
                  <a:lnTo>
                    <a:pt x="55813" y="200"/>
                  </a:lnTo>
                  <a:lnTo>
                    <a:pt x="48765" y="845"/>
                  </a:lnTo>
                  <a:lnTo>
                    <a:pt x="48966" y="845"/>
                  </a:lnTo>
                  <a:lnTo>
                    <a:pt x="42866" y="1800"/>
                  </a:lnTo>
                  <a:lnTo>
                    <a:pt x="9893" y="17353"/>
                  </a:lnTo>
                  <a:lnTo>
                    <a:pt x="9893" y="31696"/>
                  </a:lnTo>
                  <a:lnTo>
                    <a:pt x="10962" y="33296"/>
                  </a:lnTo>
                  <a:lnTo>
                    <a:pt x="11059" y="33441"/>
                  </a:lnTo>
                  <a:lnTo>
                    <a:pt x="13968" y="33441"/>
                  </a:lnTo>
                  <a:lnTo>
                    <a:pt x="14841" y="33296"/>
                  </a:lnTo>
                  <a:lnTo>
                    <a:pt x="17167" y="32715"/>
                  </a:lnTo>
                  <a:lnTo>
                    <a:pt x="19104" y="31987"/>
                  </a:lnTo>
                  <a:lnTo>
                    <a:pt x="21823" y="30824"/>
                  </a:lnTo>
                  <a:lnTo>
                    <a:pt x="27644" y="28497"/>
                  </a:lnTo>
                  <a:lnTo>
                    <a:pt x="33609" y="26609"/>
                  </a:lnTo>
                  <a:lnTo>
                    <a:pt x="45830" y="23700"/>
                  </a:lnTo>
                  <a:lnTo>
                    <a:pt x="51796" y="22973"/>
                  </a:lnTo>
                  <a:lnTo>
                    <a:pt x="112954" y="22973"/>
                  </a:lnTo>
                  <a:lnTo>
                    <a:pt x="112111" y="21147"/>
                  </a:lnTo>
                  <a:lnTo>
                    <a:pt x="106065" y="13522"/>
                  </a:lnTo>
                  <a:lnTo>
                    <a:pt x="98162" y="7606"/>
                  </a:lnTo>
                  <a:lnTo>
                    <a:pt x="88278" y="3380"/>
                  </a:lnTo>
                  <a:lnTo>
                    <a:pt x="76411" y="845"/>
                  </a:lnTo>
                  <a:lnTo>
                    <a:pt x="625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99010" y="6381429"/>
              <a:ext cx="455930" cy="105410"/>
            </a:xfrm>
            <a:custGeom>
              <a:avLst/>
              <a:gdLst/>
              <a:ahLst/>
              <a:cxnLst/>
              <a:rect l="l" t="t" r="r" b="b"/>
              <a:pathLst>
                <a:path w="455929" h="105410">
                  <a:moveTo>
                    <a:pt x="1659" y="0"/>
                  </a:moveTo>
                  <a:lnTo>
                    <a:pt x="0" y="2293"/>
                  </a:lnTo>
                  <a:lnTo>
                    <a:pt x="0" y="8943"/>
                  </a:lnTo>
                  <a:lnTo>
                    <a:pt x="43804" y="43363"/>
                  </a:lnTo>
                  <a:lnTo>
                    <a:pt x="89881" y="69572"/>
                  </a:lnTo>
                  <a:lnTo>
                    <a:pt x="139895" y="88997"/>
                  </a:lnTo>
                  <a:lnTo>
                    <a:pt x="193295" y="101071"/>
                  </a:lnTo>
                  <a:lnTo>
                    <a:pt x="249532" y="105122"/>
                  </a:lnTo>
                  <a:lnTo>
                    <a:pt x="302302" y="101236"/>
                  </a:lnTo>
                  <a:lnTo>
                    <a:pt x="355863" y="89441"/>
                  </a:lnTo>
                  <a:lnTo>
                    <a:pt x="406875" y="70075"/>
                  </a:lnTo>
                  <a:lnTo>
                    <a:pt x="451995" y="43379"/>
                  </a:lnTo>
                  <a:lnTo>
                    <a:pt x="455874" y="38008"/>
                  </a:lnTo>
                  <a:lnTo>
                    <a:pt x="454882" y="33008"/>
                  </a:lnTo>
                  <a:lnTo>
                    <a:pt x="450458" y="29998"/>
                  </a:lnTo>
                  <a:lnTo>
                    <a:pt x="444037" y="30595"/>
                  </a:lnTo>
                  <a:lnTo>
                    <a:pt x="397184" y="47602"/>
                  </a:lnTo>
                  <a:lnTo>
                    <a:pt x="349398" y="59652"/>
                  </a:lnTo>
                  <a:lnTo>
                    <a:pt x="301744" y="66823"/>
                  </a:lnTo>
                  <a:lnTo>
                    <a:pt x="255283" y="69195"/>
                  </a:lnTo>
                  <a:lnTo>
                    <a:pt x="201768" y="66303"/>
                  </a:lnTo>
                  <a:lnTo>
                    <a:pt x="149601" y="57893"/>
                  </a:lnTo>
                  <a:lnTo>
                    <a:pt x="99446" y="44369"/>
                  </a:lnTo>
                  <a:lnTo>
                    <a:pt x="51965" y="26131"/>
                  </a:lnTo>
                  <a:lnTo>
                    <a:pt x="7820" y="3582"/>
                  </a:lnTo>
                  <a:lnTo>
                    <a:pt x="1659" y="0"/>
                  </a:lnTo>
                  <a:close/>
                </a:path>
              </a:pathLst>
            </a:custGeom>
            <a:solidFill>
              <a:srgbClr val="F899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3676" y="6374125"/>
              <a:ext cx="95305" cy="94070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883155" y="1994425"/>
            <a:ext cx="6601459" cy="4686300"/>
            <a:chOff x="1883155" y="1994425"/>
            <a:chExt cx="6601459" cy="46863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155" y="4384838"/>
              <a:ext cx="6552697" cy="22953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4835" y="1994425"/>
              <a:ext cx="2689424" cy="2687586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50" dirty="0"/>
              <a:t>Building</a:t>
            </a:r>
            <a:r>
              <a:rPr spc="-125" dirty="0"/>
              <a:t> </a:t>
            </a:r>
            <a:r>
              <a:rPr dirty="0"/>
              <a:t>your</a:t>
            </a:r>
            <a:r>
              <a:rPr spc="-114" dirty="0"/>
              <a:t> </a:t>
            </a:r>
            <a:r>
              <a:rPr spc="-30" dirty="0"/>
              <a:t>team’s</a:t>
            </a:r>
            <a:r>
              <a:rPr spc="-120" dirty="0"/>
              <a:t> </a:t>
            </a:r>
            <a:r>
              <a:rPr spc="-10" dirty="0"/>
              <a:t>skills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6823" y="1694860"/>
            <a:ext cx="22040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80" dirty="0">
                <a:solidFill>
                  <a:srgbClr val="FFFFFF"/>
                </a:solidFill>
                <a:latin typeface="Trebuchet MS"/>
                <a:cs typeface="Trebuchet MS"/>
              </a:rPr>
              <a:t>Hands-</a:t>
            </a:r>
            <a:r>
              <a:rPr sz="2000" spc="10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2000" spc="-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5717" y="4262722"/>
            <a:ext cx="106553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44450">
              <a:lnSpc>
                <a:spcPts val="1300"/>
              </a:lnSpc>
              <a:spcBef>
                <a:spcPts val="160"/>
              </a:spcBef>
            </a:pP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 DeepLens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Computer</a:t>
            </a:r>
            <a:r>
              <a:rPr sz="1100" spc="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Vision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8356" y="6048850"/>
            <a:ext cx="132778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45110" marR="5080" indent="-233045">
              <a:lnSpc>
                <a:spcPts val="1300"/>
              </a:lnSpc>
              <a:spcBef>
                <a:spcPts val="160"/>
              </a:spcBef>
            </a:pP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 DeepComposer </a:t>
            </a:r>
            <a:r>
              <a:rPr sz="1100" spc="-20" dirty="0">
                <a:solidFill>
                  <a:srgbClr val="FFFFFF"/>
                </a:solidFill>
                <a:latin typeface="Trebuchet MS"/>
                <a:cs typeface="Trebuchet MS"/>
              </a:rPr>
              <a:t>Generative</a:t>
            </a:r>
            <a:r>
              <a:rPr sz="1100" spc="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Trebuchet MS"/>
                <a:cs typeface="Trebuchet MS"/>
              </a:rPr>
              <a:t>AI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41728" y="4250530"/>
            <a:ext cx="149542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231140">
              <a:lnSpc>
                <a:spcPts val="1300"/>
              </a:lnSpc>
              <a:spcBef>
                <a:spcPts val="160"/>
              </a:spcBef>
            </a:pPr>
            <a:r>
              <a:rPr sz="1100" spc="70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 DeepRacer </a:t>
            </a:r>
            <a:r>
              <a:rPr sz="1100" dirty="0">
                <a:solidFill>
                  <a:srgbClr val="FFFFFF"/>
                </a:solidFill>
                <a:latin typeface="Trebuchet MS"/>
                <a:cs typeface="Trebuchet MS"/>
              </a:rPr>
              <a:t>Reinforcement</a:t>
            </a:r>
            <a:r>
              <a:rPr sz="11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rebuchet MS"/>
                <a:cs typeface="Trebuchet MS"/>
              </a:rPr>
              <a:t>learning</a:t>
            </a:r>
            <a:endParaRPr sz="11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7687" y="2308352"/>
            <a:ext cx="2061140" cy="20597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876299"/>
            <a:ext cx="10325100" cy="58039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823" y="3194185"/>
            <a:ext cx="7622540" cy="711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500" spc="70" dirty="0"/>
              <a:t>Introducing</a:t>
            </a:r>
            <a:r>
              <a:rPr sz="4500" spc="-165" dirty="0"/>
              <a:t> </a:t>
            </a:r>
            <a:r>
              <a:rPr sz="4500" spc="245" dirty="0"/>
              <a:t>AWS</a:t>
            </a:r>
            <a:r>
              <a:rPr sz="4500" spc="-150" dirty="0"/>
              <a:t> </a:t>
            </a:r>
            <a:r>
              <a:rPr sz="4500" spc="-10" dirty="0"/>
              <a:t>DeepRacer</a:t>
            </a:r>
            <a:endParaRPr sz="45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spc="-10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3276" y="2030297"/>
            <a:ext cx="5304790" cy="36918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z="3800" b="1" spc="105" dirty="0">
                <a:solidFill>
                  <a:srgbClr val="FFFFFF"/>
                </a:solidFill>
                <a:latin typeface="Trebuchet MS"/>
                <a:cs typeface="Trebuchet MS"/>
              </a:rPr>
              <a:t>How</a:t>
            </a:r>
            <a:r>
              <a:rPr sz="3800" b="1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38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380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-25" dirty="0">
                <a:solidFill>
                  <a:srgbClr val="FFFFFF"/>
                </a:solidFill>
                <a:latin typeface="Trebuchet MS"/>
                <a:cs typeface="Trebuchet MS"/>
              </a:rPr>
              <a:t>put reinforcement</a:t>
            </a:r>
            <a:r>
              <a:rPr sz="3800" b="1" spc="-1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35" dirty="0">
                <a:solidFill>
                  <a:srgbClr val="FFFFFF"/>
                </a:solidFill>
                <a:latin typeface="Trebuchet MS"/>
                <a:cs typeface="Trebuchet MS"/>
              </a:rPr>
              <a:t>learning </a:t>
            </a:r>
            <a:r>
              <a:rPr sz="3800" b="1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800" b="1" spc="-1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8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55" dirty="0">
                <a:solidFill>
                  <a:srgbClr val="FFFFFF"/>
                </a:solidFill>
                <a:latin typeface="Trebuchet MS"/>
                <a:cs typeface="Trebuchet MS"/>
              </a:rPr>
              <a:t>hands</a:t>
            </a:r>
            <a:endParaRPr sz="3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800" b="1" spc="8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8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80" dirty="0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sz="38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800" b="1" spc="-10" dirty="0">
                <a:solidFill>
                  <a:srgbClr val="FFFFFF"/>
                </a:solidFill>
                <a:latin typeface="Trebuchet MS"/>
                <a:cs typeface="Trebuchet MS"/>
              </a:rPr>
              <a:t>developers?</a:t>
            </a:r>
            <a:endParaRPr sz="3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655"/>
              </a:spcBef>
            </a:pPr>
            <a:endParaRPr sz="3800">
              <a:latin typeface="Trebuchet MS"/>
              <a:cs typeface="Trebuchet MS"/>
            </a:endParaRPr>
          </a:p>
          <a:p>
            <a:pPr marL="1075055">
              <a:lnSpc>
                <a:spcPct val="100000"/>
              </a:lnSpc>
              <a:spcBef>
                <a:spcPts val="5"/>
              </a:spcBef>
            </a:pPr>
            <a:r>
              <a:rPr sz="3800" b="1" i="1" spc="-10" dirty="0">
                <a:solidFill>
                  <a:srgbClr val="00A0C8"/>
                </a:solidFill>
                <a:latin typeface="Trebuchet MS"/>
                <a:cs typeface="Trebuchet MS"/>
              </a:rPr>
              <a:t>Literally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Under</a:t>
            </a:r>
            <a:r>
              <a:rPr spc="-140" dirty="0"/>
              <a:t> </a:t>
            </a:r>
            <a:r>
              <a:rPr spc="-10" dirty="0"/>
              <a:t>the</a:t>
            </a:r>
            <a:r>
              <a:rPr spc="-140" dirty="0"/>
              <a:t> </a:t>
            </a:r>
            <a:r>
              <a:rPr spc="40" dirty="0"/>
              <a:t>hood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823" y="1741891"/>
            <a:ext cx="5284470" cy="4104004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35280" indent="-32258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1:18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4WD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car</a:t>
            </a:r>
            <a:endParaRPr sz="2300" dirty="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555"/>
              </a:spcBef>
              <a:buFont typeface="Arial"/>
              <a:buChar char="•"/>
              <a:tabLst>
                <a:tab pos="335280" algn="l"/>
              </a:tabLst>
            </a:pP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Intel</a:t>
            </a:r>
            <a:r>
              <a:rPr sz="2300" spc="-11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Atom</a:t>
            </a:r>
            <a:r>
              <a:rPr sz="2300" spc="-1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processor</a:t>
            </a:r>
            <a:endParaRPr sz="2300" dirty="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35280" algn="l"/>
              </a:tabLst>
            </a:pP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Intel</a:t>
            </a:r>
            <a:r>
              <a:rPr sz="23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2300" spc="-1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Trebuchet MS"/>
                <a:cs typeface="Trebuchet MS"/>
              </a:rPr>
              <a:t>OpenVINO</a:t>
            </a:r>
            <a:r>
              <a:rPr sz="23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toolkit</a:t>
            </a:r>
            <a:endParaRPr sz="2300" dirty="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Stereo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Camera</a:t>
            </a:r>
            <a:r>
              <a:rPr sz="2300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(4MP)</a:t>
            </a:r>
            <a:endParaRPr sz="2300" dirty="0">
              <a:latin typeface="Trebuchet MS"/>
              <a:cs typeface="Trebuchet MS"/>
            </a:endParaRPr>
          </a:p>
          <a:p>
            <a:pPr marL="335280" marR="35560" indent="-323215">
              <a:lnSpc>
                <a:spcPts val="2690"/>
              </a:lnSpc>
              <a:spcBef>
                <a:spcPts val="700"/>
              </a:spcBef>
              <a:buFont typeface="Arial"/>
              <a:buChar char="•"/>
              <a:tabLst>
                <a:tab pos="335280" algn="l"/>
              </a:tabLst>
            </a:pPr>
            <a:r>
              <a:rPr sz="2300" spc="95" dirty="0">
                <a:solidFill>
                  <a:srgbClr val="FFFFFF"/>
                </a:solidFill>
                <a:latin typeface="Trebuchet MS"/>
                <a:cs typeface="Trebuchet MS"/>
              </a:rPr>
              <a:t>360-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degree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Trebuchet MS"/>
                <a:cs typeface="Trebuchet MS"/>
              </a:rPr>
              <a:t>12-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meter</a:t>
            </a:r>
            <a:r>
              <a:rPr sz="23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scanning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radius </a:t>
            </a:r>
            <a:r>
              <a:rPr sz="2300" spc="55" dirty="0">
                <a:solidFill>
                  <a:srgbClr val="FFFFFF"/>
                </a:solidFill>
                <a:latin typeface="Trebuchet MS"/>
                <a:cs typeface="Trebuchet MS"/>
              </a:rPr>
              <a:t>LIDAR</a:t>
            </a:r>
            <a:r>
              <a:rPr sz="2300" spc="-1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Trebuchet MS"/>
                <a:cs typeface="Trebuchet MS"/>
              </a:rPr>
              <a:t>sensor</a:t>
            </a:r>
            <a:endParaRPr sz="2300" dirty="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r>
              <a:rPr sz="2300" spc="-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memory:</a:t>
            </a:r>
            <a:r>
              <a:rPr sz="23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r>
              <a:rPr sz="23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Trebuchet MS"/>
                <a:cs typeface="Trebuchet MS"/>
              </a:rPr>
              <a:t>GB</a:t>
            </a:r>
            <a:r>
              <a:rPr sz="23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Trebuchet MS"/>
                <a:cs typeface="Trebuchet MS"/>
              </a:rPr>
              <a:t>RAM</a:t>
            </a:r>
            <a:endParaRPr sz="2300" dirty="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802.11ac</a:t>
            </a:r>
            <a:r>
              <a:rPr sz="2300" spc="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Wi-</a:t>
            </a:r>
            <a:r>
              <a:rPr sz="2300" spc="-25" dirty="0">
                <a:solidFill>
                  <a:srgbClr val="FFFFFF"/>
                </a:solidFill>
                <a:latin typeface="Trebuchet MS"/>
                <a:cs typeface="Trebuchet MS"/>
              </a:rPr>
              <a:t>Fi</a:t>
            </a:r>
            <a:endParaRPr sz="2300" dirty="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35280" algn="l"/>
              </a:tabLst>
            </a:pP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Ubuntu</a:t>
            </a:r>
            <a:r>
              <a:rPr sz="23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dirty="0">
                <a:solidFill>
                  <a:srgbClr val="FFFFFF"/>
                </a:solidFill>
                <a:latin typeface="Trebuchet MS"/>
                <a:cs typeface="Trebuchet MS"/>
              </a:rPr>
              <a:t>20.04</a:t>
            </a:r>
            <a:r>
              <a:rPr sz="2300" spc="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30" dirty="0">
                <a:solidFill>
                  <a:srgbClr val="FFFFFF"/>
                </a:solidFill>
                <a:latin typeface="Trebuchet MS"/>
                <a:cs typeface="Trebuchet MS"/>
              </a:rPr>
              <a:t>LTS</a:t>
            </a:r>
            <a:endParaRPr sz="2300" dirty="0">
              <a:latin typeface="Trebuchet MS"/>
              <a:cs typeface="Trebuchet MS"/>
            </a:endParaRPr>
          </a:p>
          <a:p>
            <a:pPr marL="335280" indent="-32258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335280" algn="l"/>
              </a:tabLst>
            </a:pPr>
            <a:r>
              <a:rPr sz="2300" spc="135" dirty="0">
                <a:solidFill>
                  <a:srgbClr val="FFFFFF"/>
                </a:solidFill>
                <a:latin typeface="Trebuchet MS"/>
                <a:cs typeface="Trebuchet MS"/>
              </a:rPr>
              <a:t>ROS2</a:t>
            </a:r>
            <a:r>
              <a:rPr sz="2300" spc="-11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Trebuchet MS"/>
                <a:cs typeface="Trebuchet MS"/>
              </a:rPr>
              <a:t>foxy</a:t>
            </a:r>
            <a:endParaRPr sz="2300" dirty="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95294" y="1208412"/>
            <a:ext cx="4791710" cy="4788535"/>
            <a:chOff x="5595294" y="1208412"/>
            <a:chExt cx="4791710" cy="47885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3101" y="5401290"/>
              <a:ext cx="1635799" cy="3339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5294" y="1208412"/>
              <a:ext cx="4791491" cy="478821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304" y="2451464"/>
            <a:ext cx="2760595" cy="27587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33386" y="2971506"/>
            <a:ext cx="1886972" cy="164750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2445" y="2811516"/>
            <a:ext cx="1886972" cy="19674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27427" y="2922127"/>
            <a:ext cx="1632991" cy="174626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46437" y="5320430"/>
            <a:ext cx="1539875" cy="5130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27990" marR="5080" indent="-415925">
              <a:lnSpc>
                <a:spcPts val="1800"/>
              </a:lnSpc>
              <a:spcBef>
                <a:spcPts val="355"/>
              </a:spcBef>
            </a:pPr>
            <a:r>
              <a:rPr sz="1700" spc="8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Trebuchet MS"/>
                <a:cs typeface="Trebuchet MS"/>
              </a:rPr>
              <a:t>DeepRacer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League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45391" y="6269497"/>
            <a:ext cx="2333625" cy="13272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lang="en-US" dirty="0"/>
              <a:t>Pravin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8482253" y="5320430"/>
            <a:ext cx="1124585" cy="5130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20040" marR="5080" indent="-307975">
              <a:lnSpc>
                <a:spcPts val="1800"/>
              </a:lnSpc>
              <a:spcBef>
                <a:spcPts val="355"/>
              </a:spcBef>
            </a:pP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Community races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Get</a:t>
            </a:r>
            <a:r>
              <a:rPr spc="-70" dirty="0"/>
              <a:t> </a:t>
            </a:r>
            <a:r>
              <a:rPr dirty="0"/>
              <a:t>hands-</a:t>
            </a:r>
            <a:r>
              <a:rPr spc="55" dirty="0"/>
              <a:t>on</a:t>
            </a:r>
            <a:r>
              <a:rPr spc="-80" dirty="0"/>
              <a:t> </a:t>
            </a:r>
            <a:r>
              <a:rPr spc="-70" dirty="0"/>
              <a:t>experience</a:t>
            </a:r>
            <a:r>
              <a:rPr spc="-80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30" dirty="0"/>
              <a:t>reinforcement</a:t>
            </a:r>
            <a:r>
              <a:rPr spc="-70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26108" y="5320430"/>
            <a:ext cx="1539875" cy="5130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96900" marR="5080" indent="-584835">
              <a:lnSpc>
                <a:spcPts val="1800"/>
              </a:lnSpc>
              <a:spcBef>
                <a:spcPts val="355"/>
              </a:spcBef>
            </a:pPr>
            <a:r>
              <a:rPr sz="1700" spc="85" dirty="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sz="17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Trebuchet MS"/>
                <a:cs typeface="Trebuchet MS"/>
              </a:rPr>
              <a:t>DeepRacer </a:t>
            </a:r>
            <a:r>
              <a:rPr sz="1700" spc="-25" dirty="0">
                <a:solidFill>
                  <a:srgbClr val="FFFFFF"/>
                </a:solidFill>
                <a:latin typeface="Trebuchet MS"/>
                <a:cs typeface="Trebuchet MS"/>
              </a:rPr>
              <a:t>Evo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61421" y="5320430"/>
            <a:ext cx="951230" cy="5130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33655" marR="5080" indent="-21590">
              <a:lnSpc>
                <a:spcPts val="1800"/>
              </a:lnSpc>
              <a:spcBef>
                <a:spcPts val="355"/>
              </a:spcBef>
            </a:pPr>
            <a:r>
              <a:rPr sz="1700" spc="70" dirty="0">
                <a:solidFill>
                  <a:srgbClr val="FFFFFF"/>
                </a:solidFill>
                <a:latin typeface="Trebuchet MS"/>
                <a:cs typeface="Trebuchet MS"/>
              </a:rPr>
              <a:t>3D-</a:t>
            </a:r>
            <a:r>
              <a:rPr sz="1700" spc="-35" dirty="0">
                <a:solidFill>
                  <a:srgbClr val="FFFFFF"/>
                </a:solidFill>
                <a:latin typeface="Trebuchet MS"/>
                <a:cs typeface="Trebuchet MS"/>
              </a:rPr>
              <a:t>racing </a:t>
            </a:r>
            <a:r>
              <a:rPr sz="1700" spc="-10" dirty="0">
                <a:solidFill>
                  <a:srgbClr val="FFFFFF"/>
                </a:solidFill>
                <a:latin typeface="Trebuchet MS"/>
                <a:cs typeface="Trebuchet MS"/>
              </a:rPr>
              <a:t>simulator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903</Words>
  <Application>Microsoft Macintosh PowerPoint</Application>
  <PresentationFormat>Custom</PresentationFormat>
  <Paragraphs>291</Paragraphs>
  <Slides>46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Lucida Console</vt:lpstr>
      <vt:lpstr>Times New Roman</vt:lpstr>
      <vt:lpstr>Trebuchet MS</vt:lpstr>
      <vt:lpstr>Office Theme</vt:lpstr>
      <vt:lpstr>Introducing AWS DeepRacer</vt:lpstr>
      <vt:lpstr>Agenda</vt:lpstr>
      <vt:lpstr>Machine learning on AWS</vt:lpstr>
      <vt:lpstr>The AWS ML Stack</vt:lpstr>
      <vt:lpstr>Building your team’s skills</vt:lpstr>
      <vt:lpstr>Introducing AWS DeepRacer</vt:lpstr>
      <vt:lpstr>PowerPoint Presentation</vt:lpstr>
      <vt:lpstr>Under the hood</vt:lpstr>
      <vt:lpstr>Get hands-on experience with reinforcement learning</vt:lpstr>
      <vt:lpstr>Reinforcement learning </vt:lpstr>
      <vt:lpstr>Reinforcement learning in the broad AI context</vt:lpstr>
      <vt:lpstr>Reinforcement learning in the real world</vt:lpstr>
      <vt:lpstr>Reinforcement learning terms</vt:lpstr>
      <vt:lpstr>The reward function in a grid race</vt:lpstr>
      <vt:lpstr>Rewards that incentivize center-line driving</vt:lpstr>
      <vt:lpstr>Iteration and convergence</vt:lpstr>
      <vt:lpstr>Exploration vs. Exploitation</vt:lpstr>
      <vt:lpstr>How does learning happen?</vt:lpstr>
      <vt:lpstr>AWS DeepRacer neural network architecture</vt:lpstr>
      <vt:lpstr>The AWS DeepRacer console</vt:lpstr>
      <vt:lpstr>AWS DeepRacer simulator architecture</vt:lpstr>
      <vt:lpstr>Programming your own reward function</vt:lpstr>
      <vt:lpstr>Using Python Libraries</vt:lpstr>
      <vt:lpstr>Track Components</vt:lpstr>
      <vt:lpstr>Reward function parameters</vt:lpstr>
      <vt:lpstr>Example parameter – heading</vt:lpstr>
      <vt:lpstr>Example parameter – all_wheels_on_track</vt:lpstr>
      <vt:lpstr>Example parameter – distance_from_center</vt:lpstr>
      <vt:lpstr>Coordinate system and track waypoints</vt:lpstr>
      <vt:lpstr>Useful input parameter: Waypoints</vt:lpstr>
      <vt:lpstr>Using waypoints to reward different behavior</vt:lpstr>
      <vt:lpstr>Useful input parameter: Steps</vt:lpstr>
      <vt:lpstr>Comparison and sample code</vt:lpstr>
      <vt:lpstr>Action space</vt:lpstr>
      <vt:lpstr>Discrete Action space</vt:lpstr>
      <vt:lpstr>Discrete Action space</vt:lpstr>
      <vt:lpstr>Continuous Action space</vt:lpstr>
      <vt:lpstr>Customize your agent’s sensors in the Garage</vt:lpstr>
      <vt:lpstr>Going hands on</vt:lpstr>
      <vt:lpstr>Training observation</vt:lpstr>
      <vt:lpstr>Do you need more training time?</vt:lpstr>
      <vt:lpstr>Why are the training and evaluation lines separate?</vt:lpstr>
      <vt:lpstr>Is training not improving?</vt:lpstr>
      <vt:lpstr>Are you overfitting?</vt:lpstr>
      <vt:lpstr>Additional 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DR-L200-dasmthc</dc:title>
  <dc:creator>Smith, David</dc:creator>
  <cp:lastModifiedBy>Pravinkumar Menghani</cp:lastModifiedBy>
  <cp:revision>6</cp:revision>
  <dcterms:created xsi:type="dcterms:W3CDTF">2025-06-05T12:39:45Z</dcterms:created>
  <dcterms:modified xsi:type="dcterms:W3CDTF">2025-09-05T13:36:48Z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2021-09-24T00:00:00Z</vt:filetime>
  </property>
  <property fmtid="{D5CDD505-2E9C-101B-9397-08002B2CF9AE}" pid="3" name="Creator">
    <vt:lpwstr>PowerPoint</vt:lpwstr>
  </property>
  <property fmtid="{D5CDD505-2E9C-101B-9397-08002B2CF9AE}" pid="4" name="LastSaved">
    <vt:filetime>2025-06-05T00:00:00Z</vt:filetime>
  </property>
  <property fmtid="{D5CDD505-2E9C-101B-9397-08002B2CF9AE}" pid="5" name="Producer">
    <vt:lpwstr>macOS Version 11.6 (Build 20G165) Quartz PDFContext</vt:lpwstr>
  </property>
</Properties>
</file>